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fntdata" ContentType="application/x-fontdata"/>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notesSlides/notesSlide9.xml" ContentType="application/vnd.openxmlformats-officedocument.presentationml.notesSlid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notesSlides/notesSlide4.xml" ContentType="application/vnd.openxmlformats-officedocument.presentationml.notesSlide+xml"/>
  <Override PartName="/ppt/notesSlides/notesSlide6.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notesSlides/notesSlide5.xml" ContentType="application/vnd.openxmlformats-officedocument.presentationml.notesSlide+xml"/>
  <Override PartName="/ppt/notesSlides/notesSlide1.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74" r:id="rId2"/>
  </p:sldMasterIdLst>
  <p:notesMasterIdLst>
    <p:notesMasterId r:id="rId24"/>
  </p:notesMasterIdLst>
  <p:sldIdLst>
    <p:sldId id="256" r:id="rId3"/>
    <p:sldId id="257" r:id="rId4"/>
    <p:sldId id="281" r:id="rId5"/>
    <p:sldId id="282" r:id="rId6"/>
    <p:sldId id="284" r:id="rId7"/>
    <p:sldId id="285" r:id="rId8"/>
    <p:sldId id="287" r:id="rId9"/>
    <p:sldId id="278" r:id="rId10"/>
    <p:sldId id="288" r:id="rId11"/>
    <p:sldId id="279" r:id="rId12"/>
    <p:sldId id="280" r:id="rId13"/>
    <p:sldId id="277" r:id="rId14"/>
    <p:sldId id="273" r:id="rId15"/>
    <p:sldId id="275" r:id="rId16"/>
    <p:sldId id="274" r:id="rId17"/>
    <p:sldId id="276" r:id="rId18"/>
    <p:sldId id="290" r:id="rId19"/>
    <p:sldId id="289" r:id="rId20"/>
    <p:sldId id="291" r:id="rId21"/>
    <p:sldId id="286" r:id="rId22"/>
    <p:sldId id="258" r:id="rId23"/>
  </p:sldIdLst>
  <p:sldSz cx="9144000" cy="6858000" type="screen4x3"/>
  <p:notesSz cx="6669088" cy="9775825"/>
  <p:embeddedFontLst>
    <p:embeddedFont>
      <p:font typeface="Calibri" panose="020F0502020204030204" pitchFamily="34" charset="0"/>
      <p:regular r:id="rId25"/>
      <p:bold r:id="rId26"/>
      <p:italic r:id="rId27"/>
      <p:boldItalic r:id="rId28"/>
    </p:embeddedFont>
    <p:embeddedFont>
      <p:font typeface="Cambria Math" panose="02040503050406030204" pitchFamily="18"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5E9D"/>
    <a:srgbClr val="78BE20"/>
    <a:srgbClr val="B5BD00"/>
    <a:srgbClr val="CE00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87755" autoAdjust="0"/>
  </p:normalViewPr>
  <p:slideViewPr>
    <p:cSldViewPr>
      <p:cViewPr varScale="1">
        <p:scale>
          <a:sx n="63" d="100"/>
          <a:sy n="63" d="100"/>
        </p:scale>
        <p:origin x="1620" y="9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customXml" Target="../customXml/item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customXml" Target="../customXml/item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presProps" Target="presProps.xml"/><Relationship Id="rId35" Type="http://schemas.openxmlformats.org/officeDocument/2006/relationships/customXml" Target="../customXml/item2.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0489"/>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777607" y="0"/>
            <a:ext cx="2889938" cy="490489"/>
          </a:xfrm>
          <a:prstGeom prst="rect">
            <a:avLst/>
          </a:prstGeom>
        </p:spPr>
        <p:txBody>
          <a:bodyPr vert="horz" lIns="91440" tIns="45720" rIns="91440" bIns="45720" rtlCol="0"/>
          <a:lstStyle>
            <a:lvl1pPr algn="r">
              <a:defRPr sz="1200"/>
            </a:lvl1pPr>
          </a:lstStyle>
          <a:p>
            <a:fld id="{446E41DC-2D15-40C3-BB19-987BA2261848}" type="datetimeFigureOut">
              <a:rPr lang="en-GB" smtClean="0"/>
              <a:t>03/02/2020</a:t>
            </a:fld>
            <a:endParaRPr lang="en-GB"/>
          </a:p>
        </p:txBody>
      </p:sp>
      <p:sp>
        <p:nvSpPr>
          <p:cNvPr id="4" name="Slide Image Placeholder 3"/>
          <p:cNvSpPr>
            <a:spLocks noGrp="1" noRot="1" noChangeAspect="1"/>
          </p:cNvSpPr>
          <p:nvPr>
            <p:ph type="sldImg" idx="2"/>
          </p:nvPr>
        </p:nvSpPr>
        <p:spPr>
          <a:xfrm>
            <a:off x="1136650" y="1222375"/>
            <a:ext cx="4395788" cy="329882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66909" y="4704616"/>
            <a:ext cx="5335270" cy="3849231"/>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285338"/>
            <a:ext cx="2889938" cy="490488"/>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777607" y="9285338"/>
            <a:ext cx="2889938" cy="490488"/>
          </a:xfrm>
          <a:prstGeom prst="rect">
            <a:avLst/>
          </a:prstGeom>
        </p:spPr>
        <p:txBody>
          <a:bodyPr vert="horz" lIns="91440" tIns="45720" rIns="91440" bIns="45720" rtlCol="0" anchor="b"/>
          <a:lstStyle>
            <a:lvl1pPr algn="r">
              <a:defRPr sz="1200"/>
            </a:lvl1pPr>
          </a:lstStyle>
          <a:p>
            <a:fld id="{B2B8C01D-44B7-4091-AFAB-2F0654728EBB}" type="slidenum">
              <a:rPr lang="en-GB" smtClean="0"/>
              <a:t>‹#›</a:t>
            </a:fld>
            <a:endParaRPr lang="en-GB"/>
          </a:p>
        </p:txBody>
      </p:sp>
    </p:spTree>
    <p:extLst>
      <p:ext uri="{BB962C8B-B14F-4D97-AF65-F5344CB8AC3E}">
        <p14:creationId xmlns:p14="http://schemas.microsoft.com/office/powerpoint/2010/main" val="8493164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prstClr val="black"/>
              </a:solidFill>
            </a:endParaRPr>
          </a:p>
        </p:txBody>
      </p:sp>
      <p:sp>
        <p:nvSpPr>
          <p:cNvPr id="4" name="Slide Number Placeholder 3"/>
          <p:cNvSpPr>
            <a:spLocks noGrp="1"/>
          </p:cNvSpPr>
          <p:nvPr>
            <p:ph type="sldNum" sz="quarter" idx="10"/>
          </p:nvPr>
        </p:nvSpPr>
        <p:spPr/>
        <p:txBody>
          <a:bodyPr/>
          <a:lstStyle/>
          <a:p>
            <a:fld id="{B2B8C01D-44B7-4091-AFAB-2F0654728EBB}" type="slidenum">
              <a:rPr lang="en-GB" smtClean="0"/>
              <a:t>2</a:t>
            </a:fld>
            <a:endParaRPr lang="en-GB"/>
          </a:p>
        </p:txBody>
      </p:sp>
    </p:spTree>
    <p:extLst>
      <p:ext uri="{BB962C8B-B14F-4D97-AF65-F5344CB8AC3E}">
        <p14:creationId xmlns:p14="http://schemas.microsoft.com/office/powerpoint/2010/main" val="27727328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2B8C01D-44B7-4091-AFAB-2F0654728EBB}" type="slidenum">
              <a:rPr lang="en-GB" smtClean="0"/>
              <a:t>21</a:t>
            </a:fld>
            <a:endParaRPr lang="en-GB"/>
          </a:p>
        </p:txBody>
      </p:sp>
    </p:spTree>
    <p:extLst>
      <p:ext uri="{BB962C8B-B14F-4D97-AF65-F5344CB8AC3E}">
        <p14:creationId xmlns:p14="http://schemas.microsoft.com/office/powerpoint/2010/main" val="2265387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Criminal Justice System covers England and Wales and is one of the major public services in this country</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The Home Office is the lead government department for immigration and passports, drugs policy, crime, fire, counter-terrorism and police.</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The Crown Prosecution Service (CPS) prosecutes criminal cases that have been investigated by the police and other investigative organisations in England and Wales. The CPS is independent, and we make our decisions independently of the police and government.</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(HMCPSI) inspects the work carried out by the CPS and other prosecuting agencies</a:t>
            </a:r>
            <a:endParaRPr lang="en-GB" dirty="0"/>
          </a:p>
        </p:txBody>
      </p:sp>
      <p:sp>
        <p:nvSpPr>
          <p:cNvPr id="4" name="Slide Number Placeholder 3"/>
          <p:cNvSpPr>
            <a:spLocks noGrp="1"/>
          </p:cNvSpPr>
          <p:nvPr>
            <p:ph type="sldNum" sz="quarter" idx="5"/>
          </p:nvPr>
        </p:nvSpPr>
        <p:spPr/>
        <p:txBody>
          <a:bodyPr/>
          <a:lstStyle/>
          <a:p>
            <a:fld id="{B2B8C01D-44B7-4091-AFAB-2F0654728EBB}" type="slidenum">
              <a:rPr lang="en-GB" smtClean="0"/>
              <a:t>3</a:t>
            </a:fld>
            <a:endParaRPr lang="en-GB"/>
          </a:p>
        </p:txBody>
      </p:sp>
    </p:spTree>
    <p:extLst>
      <p:ext uri="{BB962C8B-B14F-4D97-AF65-F5344CB8AC3E}">
        <p14:creationId xmlns:p14="http://schemas.microsoft.com/office/powerpoint/2010/main" val="1283876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effective criminal justice systems are capable of investigating and adjudicating criminal offences effectively and impartially, while ensuring that the rights of suspects and victims are protected</a:t>
            </a:r>
          </a:p>
          <a:p>
            <a:endParaRPr lang="en-GB" dirty="0"/>
          </a:p>
          <a:p>
            <a:r>
              <a:rPr lang="en-GB" dirty="0"/>
              <a:t>People might be confident that the police is effective at catching criminal, but not so sure about the effectiveness of prison in </a:t>
            </a:r>
            <a:r>
              <a:rPr lang="en-GB" dirty="0" err="1"/>
              <a:t>reha</a:t>
            </a:r>
            <a:endParaRPr lang="en-GB" dirty="0"/>
          </a:p>
        </p:txBody>
      </p:sp>
      <p:sp>
        <p:nvSpPr>
          <p:cNvPr id="4" name="Slide Number Placeholder 3"/>
          <p:cNvSpPr>
            <a:spLocks noGrp="1"/>
          </p:cNvSpPr>
          <p:nvPr>
            <p:ph type="sldNum" sz="quarter" idx="5"/>
          </p:nvPr>
        </p:nvSpPr>
        <p:spPr/>
        <p:txBody>
          <a:bodyPr/>
          <a:lstStyle/>
          <a:p>
            <a:fld id="{B2B8C01D-44B7-4091-AFAB-2F0654728EBB}" type="slidenum">
              <a:rPr lang="en-GB" smtClean="0"/>
              <a:t>4</a:t>
            </a:fld>
            <a:endParaRPr lang="en-GB"/>
          </a:p>
        </p:txBody>
      </p:sp>
    </p:spTree>
    <p:extLst>
      <p:ext uri="{BB962C8B-B14F-4D97-AF65-F5344CB8AC3E}">
        <p14:creationId xmlns:p14="http://schemas.microsoft.com/office/powerpoint/2010/main" val="3800564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Higher deprivation in neighbourhood, higher level of confidence</a:t>
            </a:r>
          </a:p>
        </p:txBody>
      </p:sp>
      <p:sp>
        <p:nvSpPr>
          <p:cNvPr id="4" name="Slide Number Placeholder 3"/>
          <p:cNvSpPr>
            <a:spLocks noGrp="1"/>
          </p:cNvSpPr>
          <p:nvPr>
            <p:ph type="sldNum" sz="quarter" idx="5"/>
          </p:nvPr>
        </p:nvSpPr>
        <p:spPr/>
        <p:txBody>
          <a:bodyPr/>
          <a:lstStyle/>
          <a:p>
            <a:fld id="{B2B8C01D-44B7-4091-AFAB-2F0654728EBB}" type="slidenum">
              <a:rPr lang="en-GB" smtClean="0"/>
              <a:t>5</a:t>
            </a:fld>
            <a:endParaRPr lang="en-GB"/>
          </a:p>
        </p:txBody>
      </p:sp>
    </p:spTree>
    <p:extLst>
      <p:ext uri="{BB962C8B-B14F-4D97-AF65-F5344CB8AC3E}">
        <p14:creationId xmlns:p14="http://schemas.microsoft.com/office/powerpoint/2010/main" val="39409267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en-US" dirty="0"/>
              <a:t>B1 shows estimated effect of X1 on Y, while </a:t>
            </a:r>
            <a:r>
              <a:rPr lang="en-GB" altLang="en-US" u="sng" dirty="0"/>
              <a:t>controlling for</a:t>
            </a:r>
            <a:r>
              <a:rPr lang="en-GB" altLang="en-US" dirty="0"/>
              <a:t> </a:t>
            </a:r>
            <a:r>
              <a:rPr lang="en-GB" altLang="en-US" dirty="0" err="1"/>
              <a:t>Xn</a:t>
            </a:r>
            <a:r>
              <a:rPr lang="en-GB" altLang="en-US" dirty="0"/>
              <a:t>: Bn shows the effect of </a:t>
            </a:r>
            <a:r>
              <a:rPr lang="en-GB" altLang="en-US" dirty="0" err="1"/>
              <a:t>Xn</a:t>
            </a:r>
            <a:r>
              <a:rPr lang="en-GB" altLang="en-US" dirty="0"/>
              <a:t> on Y, while controlling for X1</a:t>
            </a:r>
            <a:endParaRPr lang="en-GB" dirty="0"/>
          </a:p>
        </p:txBody>
      </p:sp>
      <p:sp>
        <p:nvSpPr>
          <p:cNvPr id="4" name="Slide Number Placeholder 3"/>
          <p:cNvSpPr>
            <a:spLocks noGrp="1"/>
          </p:cNvSpPr>
          <p:nvPr>
            <p:ph type="sldNum" sz="quarter" idx="5"/>
          </p:nvPr>
        </p:nvSpPr>
        <p:spPr/>
        <p:txBody>
          <a:bodyPr/>
          <a:lstStyle/>
          <a:p>
            <a:fld id="{B2B8C01D-44B7-4091-AFAB-2F0654728EBB}" type="slidenum">
              <a:rPr lang="en-GB" smtClean="0"/>
              <a:t>8</a:t>
            </a:fld>
            <a:endParaRPr lang="en-GB"/>
          </a:p>
        </p:txBody>
      </p:sp>
    </p:spTree>
    <p:extLst>
      <p:ext uri="{BB962C8B-B14F-4D97-AF65-F5344CB8AC3E}">
        <p14:creationId xmlns:p14="http://schemas.microsoft.com/office/powerpoint/2010/main" val="719708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en-US" dirty="0"/>
              <a:t>Aim: to find a </a:t>
            </a:r>
            <a:r>
              <a:rPr lang="en-GB" altLang="en-US" u="sng" dirty="0"/>
              <a:t>straight line</a:t>
            </a:r>
            <a:r>
              <a:rPr lang="en-GB" altLang="en-US" dirty="0"/>
              <a:t> to summarise the relationship between the dependent and independent variables</a:t>
            </a:r>
            <a:endParaRPr lang="en-GB" dirty="0"/>
          </a:p>
          <a:p>
            <a:r>
              <a:rPr lang="en-GB" dirty="0"/>
              <a:t>We can see that there is a positive correlation: the taller the dinosaurs the heavier it will be</a:t>
            </a:r>
          </a:p>
          <a:p>
            <a:r>
              <a:rPr lang="en-GB" dirty="0"/>
              <a:t>But, this relationship is never exact</a:t>
            </a:r>
          </a:p>
          <a:p>
            <a:endParaRPr lang="en-GB" dirty="0"/>
          </a:p>
          <a:p>
            <a:pPr eaLnBrk="1" hangingPunct="1">
              <a:spcBef>
                <a:spcPct val="50000"/>
              </a:spcBef>
              <a:buFontTx/>
              <a:buNone/>
            </a:pPr>
            <a:r>
              <a:rPr lang="en-GB" altLang="en-US" sz="1200" b="1" dirty="0"/>
              <a:t>Intercept:</a:t>
            </a:r>
          </a:p>
          <a:p>
            <a:pPr eaLnBrk="1" hangingPunct="1">
              <a:spcBef>
                <a:spcPct val="50000"/>
              </a:spcBef>
              <a:buFontTx/>
              <a:buNone/>
            </a:pPr>
            <a:r>
              <a:rPr lang="en-GB" altLang="en-US" sz="1200" dirty="0"/>
              <a:t>Where the straight line intersects the y-axis.</a:t>
            </a:r>
          </a:p>
          <a:p>
            <a:pPr eaLnBrk="1" hangingPunct="1">
              <a:spcBef>
                <a:spcPct val="50000"/>
              </a:spcBef>
              <a:buFontTx/>
              <a:buNone/>
            </a:pPr>
            <a:r>
              <a:rPr lang="en-GB" altLang="en-US" sz="1200" b="1" dirty="0"/>
              <a:t>Slope/ gradient:</a:t>
            </a:r>
          </a:p>
          <a:p>
            <a:pPr eaLnBrk="1" hangingPunct="1">
              <a:spcBef>
                <a:spcPct val="50000"/>
              </a:spcBef>
              <a:buFontTx/>
              <a:buNone/>
            </a:pPr>
            <a:r>
              <a:rPr lang="en-GB" altLang="en-US" sz="1200" dirty="0"/>
              <a:t>Equals the change in y for a one-unit increase in x</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sz="1100" b="1" dirty="0"/>
              <a:t> </a:t>
            </a:r>
            <a:r>
              <a:rPr lang="el-GR" altLang="en-US" sz="1200" b="1" dirty="0">
                <a:cs typeface="Arial" panose="020B0604020202020204" pitchFamily="34" charset="0"/>
              </a:rPr>
              <a:t>Σ</a:t>
            </a:r>
            <a:r>
              <a:rPr lang="en-GB" altLang="en-US" sz="1200" b="1" dirty="0">
                <a:cs typeface="Arial" panose="020B0604020202020204" pitchFamily="34" charset="0"/>
              </a:rPr>
              <a:t>[</a:t>
            </a:r>
            <a:r>
              <a:rPr lang="en-GB" altLang="en-US" sz="1200" b="1" dirty="0" err="1">
                <a:cs typeface="Arial" panose="020B0604020202020204" pitchFamily="34" charset="0"/>
              </a:rPr>
              <a:t>e</a:t>
            </a:r>
            <a:r>
              <a:rPr lang="en-GB" altLang="en-US" sz="1200" b="1" baseline="-25000" dirty="0" err="1">
                <a:cs typeface="Arial" panose="020B0604020202020204" pitchFamily="34" charset="0"/>
              </a:rPr>
              <a:t>i</a:t>
            </a:r>
            <a:r>
              <a:rPr lang="en-GB" altLang="en-US" sz="1200" b="1" dirty="0">
                <a:cs typeface="Arial" panose="020B0604020202020204" pitchFamily="34" charset="0"/>
              </a:rPr>
              <a:t>]</a:t>
            </a:r>
            <a:r>
              <a:rPr lang="en-GB" altLang="en-US" sz="1200" b="1" baseline="30000" dirty="0">
                <a:cs typeface="Arial" panose="020B0604020202020204" pitchFamily="34" charset="0"/>
              </a:rPr>
              <a:t>2</a:t>
            </a:r>
            <a:r>
              <a:rPr lang="en-GB" altLang="en-US" sz="1200" b="1" dirty="0">
                <a:cs typeface="Arial" panose="020B0604020202020204" pitchFamily="34" charset="0"/>
              </a:rPr>
              <a:t>  </a:t>
            </a:r>
            <a:r>
              <a:rPr lang="en-GB" altLang="en-US" sz="1200" dirty="0">
                <a:cs typeface="Arial" panose="020B0604020202020204" pitchFamily="34" charset="0"/>
              </a:rPr>
              <a:t>- the ‘sum of squared residuals’</a:t>
            </a:r>
          </a:p>
          <a:p>
            <a:r>
              <a:rPr lang="en-GB" altLang="en-US" sz="1200" dirty="0"/>
              <a:t>the line that minimises ‘the sum of squared residuals’</a:t>
            </a:r>
            <a:endParaRPr lang="en-GB" dirty="0"/>
          </a:p>
          <a:p>
            <a:endParaRPr lang="en-GB" dirty="0"/>
          </a:p>
        </p:txBody>
      </p:sp>
      <p:sp>
        <p:nvSpPr>
          <p:cNvPr id="4" name="Slide Number Placeholder 3"/>
          <p:cNvSpPr>
            <a:spLocks noGrp="1"/>
          </p:cNvSpPr>
          <p:nvPr>
            <p:ph type="sldNum" sz="quarter" idx="5"/>
          </p:nvPr>
        </p:nvSpPr>
        <p:spPr/>
        <p:txBody>
          <a:bodyPr/>
          <a:lstStyle/>
          <a:p>
            <a:fld id="{B2B8C01D-44B7-4091-AFAB-2F0654728EBB}" type="slidenum">
              <a:rPr lang="en-GB" smtClean="0"/>
              <a:t>11</a:t>
            </a:fld>
            <a:endParaRPr lang="en-GB"/>
          </a:p>
        </p:txBody>
      </p:sp>
    </p:spTree>
    <p:extLst>
      <p:ext uri="{BB962C8B-B14F-4D97-AF65-F5344CB8AC3E}">
        <p14:creationId xmlns:p14="http://schemas.microsoft.com/office/powerpoint/2010/main" val="2401002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2B8C01D-44B7-4091-AFAB-2F0654728EBB}" type="slidenum">
              <a:rPr lang="en-GB" smtClean="0"/>
              <a:t>12</a:t>
            </a:fld>
            <a:endParaRPr lang="en-GB"/>
          </a:p>
        </p:txBody>
      </p:sp>
    </p:spTree>
    <p:extLst>
      <p:ext uri="{BB962C8B-B14F-4D97-AF65-F5344CB8AC3E}">
        <p14:creationId xmlns:p14="http://schemas.microsoft.com/office/powerpoint/2010/main" val="1316426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categoric variables, we always compare the estimate to the one from the reference category</a:t>
            </a:r>
          </a:p>
        </p:txBody>
      </p:sp>
      <p:sp>
        <p:nvSpPr>
          <p:cNvPr id="4" name="Slide Number Placeholder 3"/>
          <p:cNvSpPr>
            <a:spLocks noGrp="1"/>
          </p:cNvSpPr>
          <p:nvPr>
            <p:ph type="sldNum" sz="quarter" idx="5"/>
          </p:nvPr>
        </p:nvSpPr>
        <p:spPr/>
        <p:txBody>
          <a:bodyPr/>
          <a:lstStyle/>
          <a:p>
            <a:fld id="{B2B8C01D-44B7-4091-AFAB-2F0654728EBB}" type="slidenum">
              <a:rPr lang="en-GB" smtClean="0"/>
              <a:t>13</a:t>
            </a:fld>
            <a:endParaRPr lang="en-GB"/>
          </a:p>
        </p:txBody>
      </p:sp>
    </p:spTree>
    <p:extLst>
      <p:ext uri="{BB962C8B-B14F-4D97-AF65-F5344CB8AC3E}">
        <p14:creationId xmlns:p14="http://schemas.microsoft.com/office/powerpoint/2010/main" val="3501720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But, this predicted value is never exact</a:t>
            </a:r>
          </a:p>
          <a:p>
            <a:endParaRPr lang="en-GB" dirty="0"/>
          </a:p>
        </p:txBody>
      </p:sp>
      <p:sp>
        <p:nvSpPr>
          <p:cNvPr id="4" name="Slide Number Placeholder 3"/>
          <p:cNvSpPr>
            <a:spLocks noGrp="1"/>
          </p:cNvSpPr>
          <p:nvPr>
            <p:ph type="sldNum" sz="quarter" idx="5"/>
          </p:nvPr>
        </p:nvSpPr>
        <p:spPr/>
        <p:txBody>
          <a:bodyPr/>
          <a:lstStyle/>
          <a:p>
            <a:fld id="{B2B8C01D-44B7-4091-AFAB-2F0654728EBB}" type="slidenum">
              <a:rPr lang="en-GB" smtClean="0"/>
              <a:t>15</a:t>
            </a:fld>
            <a:endParaRPr lang="en-GB"/>
          </a:p>
        </p:txBody>
      </p:sp>
    </p:spTree>
    <p:extLst>
      <p:ext uri="{BB962C8B-B14F-4D97-AF65-F5344CB8AC3E}">
        <p14:creationId xmlns:p14="http://schemas.microsoft.com/office/powerpoint/2010/main" val="26370726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KDS TITLE">
    <p:spTree>
      <p:nvGrpSpPr>
        <p:cNvPr id="1" name=""/>
        <p:cNvGrpSpPr/>
        <p:nvPr/>
      </p:nvGrpSpPr>
      <p:grpSpPr>
        <a:xfrm>
          <a:off x="0" y="0"/>
          <a:ext cx="0" cy="0"/>
          <a:chOff x="0" y="0"/>
          <a:chExt cx="0" cy="0"/>
        </a:xfrm>
      </p:grpSpPr>
      <p:pic>
        <p:nvPicPr>
          <p:cNvPr id="6" name="Picture 6" descr="I:\Publicity\OpenAccess\UKDataService\TestArea\bit1.png"/>
          <p:cNvPicPr>
            <a:picLocks noChangeAspect="1" noChangeArrowheads="1"/>
          </p:cNvPicPr>
          <p:nvPr userDrawn="1"/>
        </p:nvPicPr>
        <p:blipFill rotWithShape="1">
          <a:blip r:embed="rId2" cstate="print"/>
          <a:srcRect r="43416"/>
          <a:stretch/>
        </p:blipFill>
        <p:spPr bwMode="auto">
          <a:xfrm>
            <a:off x="6516216" y="0"/>
            <a:ext cx="2627784" cy="6858000"/>
          </a:xfrm>
          <a:prstGeom prst="rect">
            <a:avLst/>
          </a:prstGeom>
          <a:noFill/>
        </p:spPr>
      </p:pic>
      <p:sp>
        <p:nvSpPr>
          <p:cNvPr id="9" name="Title 8"/>
          <p:cNvSpPr>
            <a:spLocks noGrp="1"/>
          </p:cNvSpPr>
          <p:nvPr>
            <p:ph type="title" hasCustomPrompt="1"/>
          </p:nvPr>
        </p:nvSpPr>
        <p:spPr>
          <a:xfrm>
            <a:off x="251520" y="0"/>
            <a:ext cx="7272808" cy="2420888"/>
          </a:xfrm>
        </p:spPr>
        <p:txBody>
          <a:bodyPr>
            <a:normAutofit/>
          </a:bodyPr>
          <a:lstStyle>
            <a:lvl1pPr algn="l">
              <a:defRPr sz="3300" b="0" i="0" baseline="0">
                <a:latin typeface="Arial" panose="020B0604020202020204" pitchFamily="34" charset="0"/>
              </a:defRPr>
            </a:lvl1pPr>
          </a:lstStyle>
          <a:p>
            <a:r>
              <a:rPr lang="en-US" dirty="0"/>
              <a:t>Insert title here (44pt)</a:t>
            </a:r>
            <a:endParaRPr lang="en-GB" dirty="0"/>
          </a:p>
        </p:txBody>
      </p:sp>
      <p:sp>
        <p:nvSpPr>
          <p:cNvPr id="17" name="Subtitle 2"/>
          <p:cNvSpPr>
            <a:spLocks noGrp="1"/>
          </p:cNvSpPr>
          <p:nvPr>
            <p:ph type="subTitle" idx="1" hasCustomPrompt="1"/>
          </p:nvPr>
        </p:nvSpPr>
        <p:spPr>
          <a:xfrm>
            <a:off x="251520" y="2708922"/>
            <a:ext cx="4032448" cy="1148409"/>
          </a:xfrm>
        </p:spPr>
        <p:txBody>
          <a:bodyPr>
            <a:normAutofit/>
          </a:bodyPr>
          <a:lstStyle>
            <a:lvl1pPr marL="0" indent="0" algn="l">
              <a:buNone/>
              <a:defRPr sz="1500" baseline="0">
                <a:solidFill>
                  <a:schemeClr val="tx1">
                    <a:tint val="75000"/>
                  </a:schemeClr>
                </a:solidFill>
                <a:latin typeface="Arial"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Insert Name and Job Title on separate lines</a:t>
            </a:r>
            <a:endParaRPr lang="en-GB" dirty="0"/>
          </a:p>
        </p:txBody>
      </p:sp>
      <p:sp>
        <p:nvSpPr>
          <p:cNvPr id="22" name="Content Placeholder 21"/>
          <p:cNvSpPr>
            <a:spLocks noGrp="1"/>
          </p:cNvSpPr>
          <p:nvPr>
            <p:ph sz="quarter" idx="10" hasCustomPrompt="1"/>
          </p:nvPr>
        </p:nvSpPr>
        <p:spPr>
          <a:xfrm>
            <a:off x="304801" y="4149727"/>
            <a:ext cx="3979863" cy="1439863"/>
          </a:xfrm>
        </p:spPr>
        <p:txBody>
          <a:bodyPr>
            <a:normAutofit/>
          </a:bodyPr>
          <a:lstStyle>
            <a:lvl1pPr marL="0" indent="0">
              <a:buNone/>
              <a:defRPr sz="1500" baseline="0">
                <a:latin typeface="Arial" panose="020B0604020202020204" pitchFamily="34" charset="0"/>
              </a:defRPr>
            </a:lvl1pPr>
          </a:lstStyle>
          <a:p>
            <a:pPr lvl="0"/>
            <a:r>
              <a:rPr lang="en-GB" dirty="0"/>
              <a:t>Name of meeting and place followed by date on a separate line</a:t>
            </a:r>
          </a:p>
        </p:txBody>
      </p:sp>
      <p:cxnSp>
        <p:nvCxnSpPr>
          <p:cNvPr id="23" name="Straight Connector 22"/>
          <p:cNvCxnSpPr/>
          <p:nvPr userDrawn="1"/>
        </p:nvCxnSpPr>
        <p:spPr>
          <a:xfrm flipV="1">
            <a:off x="309594" y="471584"/>
            <a:ext cx="8208912" cy="5088"/>
          </a:xfrm>
          <a:prstGeom prst="line">
            <a:avLst/>
          </a:prstGeom>
          <a:ln>
            <a:solidFill>
              <a:srgbClr val="8E959C"/>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a:off x="349536" y="6237312"/>
            <a:ext cx="487053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Copyright © 2020 UK Data Service. Created by </a:t>
            </a:r>
            <a:r>
              <a:rPr lang="en-GB" sz="900" kern="1200" dirty="0">
                <a:solidFill>
                  <a:schemeClr val="tx1"/>
                </a:solidFill>
                <a:effectLst/>
                <a:latin typeface="Arial" panose="020B0604020202020204" pitchFamily="34" charset="0"/>
                <a:ea typeface="+mn-ea"/>
                <a:cs typeface="Arial" panose="020B0604020202020204" pitchFamily="34" charset="0"/>
              </a:rPr>
              <a:t>Cathie Marsh Institute for Social Research, University of Manchester. </a:t>
            </a:r>
            <a:endParaRPr lang="en-GB" sz="900" dirty="0">
              <a:latin typeface="Arial" panose="020B0604020202020204" pitchFamily="34" charset="0"/>
              <a:cs typeface="Arial" panose="020B0604020202020204" pitchFamily="34" charset="0"/>
            </a:endParaRPr>
          </a:p>
        </p:txBody>
      </p:sp>
      <p:pic>
        <p:nvPicPr>
          <p:cNvPr id="2" name="Picture 1"/>
          <p:cNvPicPr>
            <a:picLocks noChangeAspect="1"/>
          </p:cNvPicPr>
          <p:nvPr userDrawn="1"/>
        </p:nvPicPr>
        <p:blipFill>
          <a:blip r:embed="rId3"/>
          <a:stretch>
            <a:fillRect/>
          </a:stretch>
        </p:blipFill>
        <p:spPr>
          <a:xfrm>
            <a:off x="467544" y="6606644"/>
            <a:ext cx="810838" cy="152413"/>
          </a:xfrm>
          <a:prstGeom prst="rect">
            <a:avLst/>
          </a:prstGeom>
        </p:spPr>
      </p:pic>
    </p:spTree>
    <p:extLst>
      <p:ext uri="{BB962C8B-B14F-4D97-AF65-F5344CB8AC3E}">
        <p14:creationId xmlns:p14="http://schemas.microsoft.com/office/powerpoint/2010/main" val="1749587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UKDS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1520" y="260648"/>
            <a:ext cx="8229600" cy="1143000"/>
          </a:xfrm>
        </p:spPr>
        <p:txBody>
          <a:bodyPr>
            <a:normAutofit/>
          </a:bodyPr>
          <a:lstStyle>
            <a:lvl1pPr algn="l">
              <a:defRPr sz="2625">
                <a:latin typeface="Arial" panose="020B0604020202020204" pitchFamily="34" charset="0"/>
              </a:defRPr>
            </a:lvl1pPr>
          </a:lstStyle>
          <a:p>
            <a:r>
              <a:rPr lang="en-US" dirty="0"/>
              <a:t>Slide title here (sentence case)</a:t>
            </a:r>
            <a:endParaRPr lang="en-GB" dirty="0"/>
          </a:p>
        </p:txBody>
      </p:sp>
      <p:sp>
        <p:nvSpPr>
          <p:cNvPr id="3" name="Content Placeholder 2"/>
          <p:cNvSpPr>
            <a:spLocks noGrp="1"/>
          </p:cNvSpPr>
          <p:nvPr>
            <p:ph idx="1" hasCustomPrompt="1"/>
          </p:nvPr>
        </p:nvSpPr>
        <p:spPr>
          <a:xfrm>
            <a:off x="285225" y="1643459"/>
            <a:ext cx="8229600" cy="5141168"/>
          </a:xfrm>
        </p:spPr>
        <p:txBody>
          <a:bodyPr/>
          <a:lstStyle>
            <a:lvl1pPr>
              <a:defRPr sz="1800" baseline="0">
                <a:latin typeface="Arial" panose="020B0604020202020204" pitchFamily="34" charset="0"/>
              </a:defRPr>
            </a:lvl1pPr>
            <a:lvl2pPr marL="557213" indent="-214313">
              <a:buFont typeface="Arial" pitchFamily="34" charset="0"/>
              <a:buChar char="•"/>
              <a:defRPr sz="1500" baseline="0">
                <a:latin typeface="Arial" panose="020B0604020202020204" pitchFamily="34" charset="0"/>
              </a:defRPr>
            </a:lvl2pPr>
            <a:lvl3pPr marL="942975" indent="-257175">
              <a:buFont typeface="Arial" pitchFamily="34" charset="0"/>
              <a:buChar char="•"/>
              <a:defRPr sz="1350" baseline="0">
                <a:latin typeface="Arial" panose="020B0604020202020204" pitchFamily="34" charset="0"/>
              </a:defRPr>
            </a:lvl3pPr>
          </a:lstStyle>
          <a:p>
            <a:r>
              <a:rPr lang="en-GB" dirty="0"/>
              <a:t>Bullet points are in sentence case</a:t>
            </a:r>
          </a:p>
          <a:p>
            <a:pPr lvl="1"/>
            <a:r>
              <a:rPr lang="en-US" dirty="0"/>
              <a:t>Even second level points</a:t>
            </a:r>
          </a:p>
          <a:p>
            <a:pPr lvl="2"/>
            <a:r>
              <a:rPr lang="en-US" dirty="0"/>
              <a:t>Third level</a:t>
            </a:r>
          </a:p>
        </p:txBody>
      </p:sp>
      <p:pic>
        <p:nvPicPr>
          <p:cNvPr id="7" name="Picture 6" descr="I:\Publicity\OpenAccess\UKDataService\TestArea\bit1.png"/>
          <p:cNvPicPr>
            <a:picLocks noChangeAspect="1" noChangeArrowheads="1"/>
          </p:cNvPicPr>
          <p:nvPr userDrawn="1"/>
        </p:nvPicPr>
        <p:blipFill rotWithShape="1">
          <a:blip r:embed="rId2" cstate="print"/>
          <a:srcRect r="88382"/>
          <a:stretch/>
        </p:blipFill>
        <p:spPr bwMode="auto">
          <a:xfrm>
            <a:off x="8604448" y="-1683568"/>
            <a:ext cx="539552" cy="6858000"/>
          </a:xfrm>
          <a:prstGeom prst="rect">
            <a:avLst/>
          </a:prstGeom>
          <a:noFill/>
        </p:spPr>
      </p:pic>
      <p:pic>
        <p:nvPicPr>
          <p:cNvPr id="8" name="Picture 7"/>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t="33301" r="5765" b="28017"/>
          <a:stretch/>
        </p:blipFill>
        <p:spPr bwMode="auto">
          <a:xfrm>
            <a:off x="6900195" y="6125671"/>
            <a:ext cx="2146701" cy="623088"/>
          </a:xfrm>
          <a:prstGeom prst="rect">
            <a:avLst/>
          </a:prstGeom>
          <a:noFill/>
        </p:spPr>
      </p:pic>
    </p:spTree>
    <p:extLst>
      <p:ext uri="{BB962C8B-B14F-4D97-AF65-F5344CB8AC3E}">
        <p14:creationId xmlns:p14="http://schemas.microsoft.com/office/powerpoint/2010/main" val="3709812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UKDS FINAL">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516688" y="1588"/>
            <a:ext cx="2627313"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sz="quarter" idx="14" hasCustomPrompt="1"/>
          </p:nvPr>
        </p:nvSpPr>
        <p:spPr>
          <a:xfrm>
            <a:off x="467545" y="2420888"/>
            <a:ext cx="5040313" cy="576064"/>
          </a:xfrm>
        </p:spPr>
        <p:txBody>
          <a:bodyPr/>
          <a:lstStyle>
            <a:lvl1pPr marL="0" indent="0">
              <a:buNone/>
              <a:defRPr baseline="0">
                <a:solidFill>
                  <a:schemeClr val="tx1"/>
                </a:solidFill>
                <a:latin typeface="Arial" panose="020B0604020202020204" pitchFamily="34" charset="0"/>
              </a:defRPr>
            </a:lvl1pPr>
          </a:lstStyle>
          <a:p>
            <a:pPr lvl="0"/>
            <a:r>
              <a:rPr lang="en-GB" dirty="0"/>
              <a:t>Contact details:</a:t>
            </a:r>
          </a:p>
        </p:txBody>
      </p:sp>
      <p:sp>
        <p:nvSpPr>
          <p:cNvPr id="11" name="Content Placeholder 10"/>
          <p:cNvSpPr>
            <a:spLocks noGrp="1"/>
          </p:cNvSpPr>
          <p:nvPr>
            <p:ph sz="quarter" idx="15" hasCustomPrompt="1"/>
          </p:nvPr>
        </p:nvSpPr>
        <p:spPr>
          <a:xfrm>
            <a:off x="468313" y="3213102"/>
            <a:ext cx="5040312" cy="576263"/>
          </a:xfrm>
        </p:spPr>
        <p:txBody>
          <a:bodyPr/>
          <a:lstStyle>
            <a:lvl1pPr marL="0" indent="0">
              <a:buNone/>
              <a:defRPr baseline="0">
                <a:latin typeface="Arial" panose="020B0604020202020204" pitchFamily="34" charset="0"/>
              </a:defRPr>
            </a:lvl1pPr>
          </a:lstStyle>
          <a:p>
            <a:pPr lvl="0"/>
            <a:r>
              <a:rPr lang="en-GB" dirty="0"/>
              <a:t>Name</a:t>
            </a:r>
          </a:p>
        </p:txBody>
      </p:sp>
      <p:sp>
        <p:nvSpPr>
          <p:cNvPr id="4" name="Content Placeholder 3"/>
          <p:cNvSpPr>
            <a:spLocks noGrp="1"/>
          </p:cNvSpPr>
          <p:nvPr>
            <p:ph sz="quarter" idx="16" hasCustomPrompt="1"/>
          </p:nvPr>
        </p:nvSpPr>
        <p:spPr>
          <a:xfrm>
            <a:off x="468313" y="4076702"/>
            <a:ext cx="5040312" cy="720725"/>
          </a:xfrm>
        </p:spPr>
        <p:txBody>
          <a:bodyPr/>
          <a:lstStyle>
            <a:lvl1pPr marL="0" indent="0">
              <a:buFontTx/>
              <a:buNone/>
              <a:defRPr/>
            </a:lvl1pPr>
          </a:lstStyle>
          <a:p>
            <a:pPr lvl="0"/>
            <a:r>
              <a:rPr lang="en-GB" dirty="0"/>
              <a:t>Email</a:t>
            </a:r>
          </a:p>
        </p:txBody>
      </p:sp>
      <p:sp>
        <p:nvSpPr>
          <p:cNvPr id="3" name="TextBox 2"/>
          <p:cNvSpPr txBox="1"/>
          <p:nvPr userDrawn="1"/>
        </p:nvSpPr>
        <p:spPr>
          <a:xfrm>
            <a:off x="251520" y="505781"/>
            <a:ext cx="5918590" cy="507831"/>
          </a:xfrm>
          <a:prstGeom prst="rect">
            <a:avLst/>
          </a:prstGeom>
          <a:noFill/>
        </p:spPr>
        <p:txBody>
          <a:bodyPr wrap="square" rtlCol="0">
            <a:spAutoFit/>
          </a:bodyPr>
          <a:lstStyle/>
          <a:p>
            <a:r>
              <a:rPr lang="en-GB" sz="2700" dirty="0">
                <a:latin typeface="Arial" panose="020B0604020202020204" pitchFamily="34" charset="0"/>
              </a:rPr>
              <a:t>Questions</a:t>
            </a:r>
          </a:p>
        </p:txBody>
      </p:sp>
    </p:spTree>
    <p:extLst>
      <p:ext uri="{BB962C8B-B14F-4D97-AF65-F5344CB8AC3E}">
        <p14:creationId xmlns:p14="http://schemas.microsoft.com/office/powerpoint/2010/main" val="4043618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UKDS TITLE">
    <p:spTree>
      <p:nvGrpSpPr>
        <p:cNvPr id="1" name=""/>
        <p:cNvGrpSpPr/>
        <p:nvPr/>
      </p:nvGrpSpPr>
      <p:grpSpPr>
        <a:xfrm>
          <a:off x="0" y="0"/>
          <a:ext cx="0" cy="0"/>
          <a:chOff x="0" y="0"/>
          <a:chExt cx="0" cy="0"/>
        </a:xfrm>
      </p:grpSpPr>
      <p:pic>
        <p:nvPicPr>
          <p:cNvPr id="6" name="Picture 6" descr="I:\Publicity\OpenAccess\UKDataService\TestArea\bit1.png"/>
          <p:cNvPicPr>
            <a:picLocks noChangeAspect="1" noChangeArrowheads="1"/>
          </p:cNvPicPr>
          <p:nvPr userDrawn="1"/>
        </p:nvPicPr>
        <p:blipFill rotWithShape="1">
          <a:blip r:embed="rId2" cstate="print"/>
          <a:srcRect r="43416"/>
          <a:stretch/>
        </p:blipFill>
        <p:spPr bwMode="auto">
          <a:xfrm>
            <a:off x="6516216" y="0"/>
            <a:ext cx="2627784" cy="6858000"/>
          </a:xfrm>
          <a:prstGeom prst="rect">
            <a:avLst/>
          </a:prstGeom>
          <a:noFill/>
        </p:spPr>
      </p:pic>
      <p:sp>
        <p:nvSpPr>
          <p:cNvPr id="9" name="Title 8"/>
          <p:cNvSpPr>
            <a:spLocks noGrp="1"/>
          </p:cNvSpPr>
          <p:nvPr>
            <p:ph type="title" hasCustomPrompt="1"/>
          </p:nvPr>
        </p:nvSpPr>
        <p:spPr>
          <a:xfrm>
            <a:off x="251520" y="1772816"/>
            <a:ext cx="7272808" cy="1440159"/>
          </a:xfrm>
        </p:spPr>
        <p:txBody>
          <a:bodyPr>
            <a:normAutofit/>
          </a:bodyPr>
          <a:lstStyle>
            <a:lvl1pPr algn="l">
              <a:defRPr sz="3300" b="0" i="0" baseline="0">
                <a:latin typeface="Arial" panose="020B0604020202020204" pitchFamily="34" charset="0"/>
              </a:defRPr>
            </a:lvl1pPr>
          </a:lstStyle>
          <a:p>
            <a:r>
              <a:rPr lang="en-US" dirty="0"/>
              <a:t>Insert title here (44pt)</a:t>
            </a:r>
            <a:endParaRPr lang="en-GB" dirty="0"/>
          </a:p>
        </p:txBody>
      </p:sp>
      <p:sp>
        <p:nvSpPr>
          <p:cNvPr id="17" name="Subtitle 2"/>
          <p:cNvSpPr>
            <a:spLocks noGrp="1"/>
          </p:cNvSpPr>
          <p:nvPr>
            <p:ph type="subTitle" idx="1" hasCustomPrompt="1"/>
          </p:nvPr>
        </p:nvSpPr>
        <p:spPr>
          <a:xfrm>
            <a:off x="304801" y="3717032"/>
            <a:ext cx="4032448" cy="681681"/>
          </a:xfrm>
        </p:spPr>
        <p:txBody>
          <a:bodyPr>
            <a:normAutofit/>
          </a:bodyPr>
          <a:lstStyle>
            <a:lvl1pPr marL="0" indent="0" algn="l">
              <a:buNone/>
              <a:defRPr sz="1500" baseline="0">
                <a:solidFill>
                  <a:schemeClr val="tx1"/>
                </a:solidFill>
                <a:latin typeface="Arial"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Insert Name and Job Title on separate lines</a:t>
            </a:r>
            <a:endParaRPr lang="en-GB" dirty="0"/>
          </a:p>
        </p:txBody>
      </p:sp>
      <p:sp>
        <p:nvSpPr>
          <p:cNvPr id="22" name="Content Placeholder 21"/>
          <p:cNvSpPr>
            <a:spLocks noGrp="1"/>
          </p:cNvSpPr>
          <p:nvPr>
            <p:ph sz="quarter" idx="10" hasCustomPrompt="1"/>
          </p:nvPr>
        </p:nvSpPr>
        <p:spPr>
          <a:xfrm>
            <a:off x="304801" y="4581128"/>
            <a:ext cx="3979863" cy="1008462"/>
          </a:xfrm>
        </p:spPr>
        <p:txBody>
          <a:bodyPr>
            <a:normAutofit/>
          </a:bodyPr>
          <a:lstStyle>
            <a:lvl1pPr marL="0" indent="0">
              <a:buNone/>
              <a:defRPr sz="1500" baseline="0">
                <a:latin typeface="Arial" panose="020B0604020202020204" pitchFamily="34" charset="0"/>
              </a:defRPr>
            </a:lvl1pPr>
          </a:lstStyle>
          <a:p>
            <a:pPr lvl="0"/>
            <a:r>
              <a:rPr lang="en-GB" dirty="0"/>
              <a:t>Name of meeting and place followed by date on a separate line</a:t>
            </a: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5496" y="260648"/>
            <a:ext cx="3219707" cy="1147204"/>
          </a:xfrm>
          <a:prstGeom prst="rect">
            <a:avLst/>
          </a:prstGeom>
        </p:spPr>
      </p:pic>
      <p:sp>
        <p:nvSpPr>
          <p:cNvPr id="3" name="Rectangle 2"/>
          <p:cNvSpPr/>
          <p:nvPr userDrawn="1"/>
        </p:nvSpPr>
        <p:spPr>
          <a:xfrm>
            <a:off x="349536" y="6237312"/>
            <a:ext cx="487053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Copyright © 2020 UK Data Service. Created by </a:t>
            </a:r>
            <a:r>
              <a:rPr lang="en-GB" sz="900" kern="1200" dirty="0">
                <a:solidFill>
                  <a:schemeClr val="tx1"/>
                </a:solidFill>
                <a:effectLst/>
                <a:latin typeface="Arial" panose="020B0604020202020204" pitchFamily="34" charset="0"/>
                <a:ea typeface="+mn-ea"/>
                <a:cs typeface="Arial" panose="020B0604020202020204" pitchFamily="34" charset="0"/>
              </a:rPr>
              <a:t>Cathie Marsh Institute for Social Research, University of Manchester. </a:t>
            </a:r>
            <a:endParaRPr lang="en-GB" sz="900" dirty="0">
              <a:latin typeface="Arial" panose="020B0604020202020204" pitchFamily="34" charset="0"/>
              <a:cs typeface="Arial" panose="020B0604020202020204" pitchFamily="34" charset="0"/>
            </a:endParaRPr>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67544" y="6606542"/>
            <a:ext cx="813818" cy="152400"/>
          </a:xfrm>
          <a:prstGeom prst="rect">
            <a:avLst/>
          </a:prstGeom>
        </p:spPr>
      </p:pic>
    </p:spTree>
    <p:extLst>
      <p:ext uri="{BB962C8B-B14F-4D97-AF65-F5344CB8AC3E}">
        <p14:creationId xmlns:p14="http://schemas.microsoft.com/office/powerpoint/2010/main" val="1345567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UKDS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1520" y="260648"/>
            <a:ext cx="8229600" cy="1143000"/>
          </a:xfrm>
        </p:spPr>
        <p:txBody>
          <a:bodyPr>
            <a:normAutofit/>
          </a:bodyPr>
          <a:lstStyle>
            <a:lvl1pPr algn="l">
              <a:defRPr sz="2625">
                <a:latin typeface="Arial" panose="020B0604020202020204" pitchFamily="34" charset="0"/>
              </a:defRPr>
            </a:lvl1pPr>
          </a:lstStyle>
          <a:p>
            <a:r>
              <a:rPr lang="en-US" dirty="0"/>
              <a:t>Slide title here (sentence case)</a:t>
            </a:r>
            <a:endParaRPr lang="en-GB" dirty="0"/>
          </a:p>
        </p:txBody>
      </p:sp>
      <p:sp>
        <p:nvSpPr>
          <p:cNvPr id="3" name="Content Placeholder 2"/>
          <p:cNvSpPr>
            <a:spLocks noGrp="1"/>
          </p:cNvSpPr>
          <p:nvPr>
            <p:ph idx="1" hasCustomPrompt="1"/>
          </p:nvPr>
        </p:nvSpPr>
        <p:spPr>
          <a:xfrm>
            <a:off x="285225" y="1643459"/>
            <a:ext cx="8229600" cy="5141168"/>
          </a:xfrm>
        </p:spPr>
        <p:txBody>
          <a:bodyPr/>
          <a:lstStyle>
            <a:lvl1pPr>
              <a:defRPr sz="1800" baseline="0">
                <a:latin typeface="Arial" panose="020B0604020202020204" pitchFamily="34" charset="0"/>
              </a:defRPr>
            </a:lvl1pPr>
            <a:lvl2pPr marL="557213" indent="-214313">
              <a:buFont typeface="Arial" pitchFamily="34" charset="0"/>
              <a:buChar char="•"/>
              <a:defRPr sz="1500" baseline="0">
                <a:latin typeface="Arial" panose="020B0604020202020204" pitchFamily="34" charset="0"/>
              </a:defRPr>
            </a:lvl2pPr>
            <a:lvl3pPr marL="942975" indent="-257175">
              <a:buFont typeface="Arial" pitchFamily="34" charset="0"/>
              <a:buChar char="•"/>
              <a:defRPr sz="1350" baseline="0">
                <a:latin typeface="Arial" panose="020B0604020202020204" pitchFamily="34" charset="0"/>
              </a:defRPr>
            </a:lvl3pPr>
          </a:lstStyle>
          <a:p>
            <a:r>
              <a:rPr lang="en-GB" dirty="0"/>
              <a:t>Bullet points are in sentence case</a:t>
            </a:r>
          </a:p>
          <a:p>
            <a:pPr lvl="1"/>
            <a:r>
              <a:rPr lang="en-US" dirty="0"/>
              <a:t>Even second level points</a:t>
            </a:r>
          </a:p>
          <a:p>
            <a:pPr lvl="2"/>
            <a:r>
              <a:rPr lang="en-US" dirty="0"/>
              <a:t>Third level</a:t>
            </a:r>
          </a:p>
        </p:txBody>
      </p:sp>
      <p:pic>
        <p:nvPicPr>
          <p:cNvPr id="7" name="Picture 6" descr="I:\Publicity\OpenAccess\UKDataService\TestArea\bit1.png"/>
          <p:cNvPicPr>
            <a:picLocks noChangeAspect="1" noChangeArrowheads="1"/>
          </p:cNvPicPr>
          <p:nvPr userDrawn="1"/>
        </p:nvPicPr>
        <p:blipFill rotWithShape="1">
          <a:blip r:embed="rId2" cstate="print"/>
          <a:srcRect r="88382"/>
          <a:stretch/>
        </p:blipFill>
        <p:spPr bwMode="auto">
          <a:xfrm>
            <a:off x="8604448" y="-1683568"/>
            <a:ext cx="539552" cy="6858000"/>
          </a:xfrm>
          <a:prstGeom prst="rect">
            <a:avLst/>
          </a:prstGeom>
          <a:noFill/>
        </p:spPr>
      </p:pic>
      <p:pic>
        <p:nvPicPr>
          <p:cNvPr id="8" name="Picture 7"/>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t="33301" r="5765" b="28017"/>
          <a:stretch/>
        </p:blipFill>
        <p:spPr bwMode="auto">
          <a:xfrm>
            <a:off x="6900195" y="6125671"/>
            <a:ext cx="2146701" cy="623088"/>
          </a:xfrm>
          <a:prstGeom prst="rect">
            <a:avLst/>
          </a:prstGeom>
          <a:noFill/>
        </p:spPr>
      </p:pic>
    </p:spTree>
    <p:extLst>
      <p:ext uri="{BB962C8B-B14F-4D97-AF65-F5344CB8AC3E}">
        <p14:creationId xmlns:p14="http://schemas.microsoft.com/office/powerpoint/2010/main" val="2498774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UKDS FINAL">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516688" y="1588"/>
            <a:ext cx="2627313"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sz="quarter" idx="14" hasCustomPrompt="1"/>
          </p:nvPr>
        </p:nvSpPr>
        <p:spPr>
          <a:xfrm>
            <a:off x="467545" y="2420888"/>
            <a:ext cx="5040313" cy="576064"/>
          </a:xfrm>
        </p:spPr>
        <p:txBody>
          <a:bodyPr/>
          <a:lstStyle>
            <a:lvl1pPr marL="0" indent="0">
              <a:buNone/>
              <a:defRPr baseline="0">
                <a:solidFill>
                  <a:schemeClr val="tx1"/>
                </a:solidFill>
                <a:latin typeface="Arial" panose="020B0604020202020204" pitchFamily="34" charset="0"/>
              </a:defRPr>
            </a:lvl1pPr>
          </a:lstStyle>
          <a:p>
            <a:pPr lvl="0"/>
            <a:r>
              <a:rPr lang="en-GB" dirty="0"/>
              <a:t>Contact details:</a:t>
            </a:r>
          </a:p>
        </p:txBody>
      </p:sp>
      <p:sp>
        <p:nvSpPr>
          <p:cNvPr id="11" name="Content Placeholder 10"/>
          <p:cNvSpPr>
            <a:spLocks noGrp="1"/>
          </p:cNvSpPr>
          <p:nvPr>
            <p:ph sz="quarter" idx="15" hasCustomPrompt="1"/>
          </p:nvPr>
        </p:nvSpPr>
        <p:spPr>
          <a:xfrm>
            <a:off x="468313" y="3213102"/>
            <a:ext cx="5040312" cy="576263"/>
          </a:xfrm>
        </p:spPr>
        <p:txBody>
          <a:bodyPr/>
          <a:lstStyle>
            <a:lvl1pPr marL="0" indent="0">
              <a:buNone/>
              <a:defRPr baseline="0">
                <a:latin typeface="Arial" panose="020B0604020202020204" pitchFamily="34" charset="0"/>
              </a:defRPr>
            </a:lvl1pPr>
          </a:lstStyle>
          <a:p>
            <a:pPr lvl="0"/>
            <a:r>
              <a:rPr lang="en-GB" dirty="0"/>
              <a:t>Name</a:t>
            </a:r>
          </a:p>
        </p:txBody>
      </p:sp>
      <p:sp>
        <p:nvSpPr>
          <p:cNvPr id="4" name="Content Placeholder 3"/>
          <p:cNvSpPr>
            <a:spLocks noGrp="1"/>
          </p:cNvSpPr>
          <p:nvPr>
            <p:ph sz="quarter" idx="16" hasCustomPrompt="1"/>
          </p:nvPr>
        </p:nvSpPr>
        <p:spPr>
          <a:xfrm>
            <a:off x="468313" y="4076702"/>
            <a:ext cx="5040312" cy="720725"/>
          </a:xfrm>
        </p:spPr>
        <p:txBody>
          <a:bodyPr/>
          <a:lstStyle>
            <a:lvl1pPr marL="0" indent="0">
              <a:buFontTx/>
              <a:buNone/>
              <a:defRPr/>
            </a:lvl1pPr>
          </a:lstStyle>
          <a:p>
            <a:pPr lvl="0"/>
            <a:r>
              <a:rPr lang="en-GB" dirty="0"/>
              <a:t>Email</a:t>
            </a:r>
          </a:p>
        </p:txBody>
      </p:sp>
      <p:sp>
        <p:nvSpPr>
          <p:cNvPr id="3" name="TextBox 2"/>
          <p:cNvSpPr txBox="1"/>
          <p:nvPr userDrawn="1"/>
        </p:nvSpPr>
        <p:spPr>
          <a:xfrm>
            <a:off x="251520" y="505781"/>
            <a:ext cx="5918590" cy="507831"/>
          </a:xfrm>
          <a:prstGeom prst="rect">
            <a:avLst/>
          </a:prstGeom>
          <a:noFill/>
        </p:spPr>
        <p:txBody>
          <a:bodyPr wrap="square" rtlCol="0">
            <a:spAutoFit/>
          </a:bodyPr>
          <a:lstStyle/>
          <a:p>
            <a:r>
              <a:rPr lang="en-GB" sz="2700" dirty="0">
                <a:latin typeface="Arial" panose="020B0604020202020204" pitchFamily="34" charset="0"/>
              </a:rPr>
              <a:t>Questions</a:t>
            </a:r>
          </a:p>
        </p:txBody>
      </p:sp>
    </p:spTree>
    <p:extLst>
      <p:ext uri="{BB962C8B-B14F-4D97-AF65-F5344CB8AC3E}">
        <p14:creationId xmlns:p14="http://schemas.microsoft.com/office/powerpoint/2010/main" val="400233726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900">
                <a:solidFill>
                  <a:schemeClr val="tx1">
                    <a:tint val="75000"/>
                  </a:schemeClr>
                </a:solidFill>
                <a:latin typeface="Arial" panose="020B0604020202020204" pitchFamily="34" charset="0"/>
              </a:defRPr>
            </a:lvl1pPr>
          </a:lstStyle>
          <a:p>
            <a:fld id="{9EEFBBAD-C8FA-48BD-A508-1A92C9B4AB4D}" type="datetimeFigureOut">
              <a:rPr lang="en-GB" smtClean="0"/>
              <a:pPr/>
              <a:t>03/02/2020</a:t>
            </a:fld>
            <a:endParaRPr lang="en-GB" dirty="0"/>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900">
                <a:solidFill>
                  <a:schemeClr val="tx1">
                    <a:tint val="75000"/>
                  </a:schemeClr>
                </a:solidFill>
                <a:latin typeface="Arial" panose="020B0604020202020204" pitchFamily="34" charset="0"/>
              </a:defRPr>
            </a:lvl1pPr>
          </a:lstStyle>
          <a:p>
            <a:endParaRPr lang="en-GB" dirty="0"/>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900">
                <a:solidFill>
                  <a:schemeClr val="tx1">
                    <a:tint val="75000"/>
                  </a:schemeClr>
                </a:solidFill>
                <a:latin typeface="Arial" panose="020B0604020202020204" pitchFamily="34" charset="0"/>
              </a:defRPr>
            </a:lvl1pPr>
          </a:lstStyle>
          <a:p>
            <a:fld id="{95EB53F1-2B6B-4145-8690-A00B65B2E438}" type="slidenum">
              <a:rPr lang="en-GB" smtClean="0"/>
              <a:pPr/>
              <a:t>‹#›</a:t>
            </a:fld>
            <a:endParaRPr lang="en-GB" dirty="0"/>
          </a:p>
        </p:txBody>
      </p:sp>
    </p:spTree>
    <p:extLst>
      <p:ext uri="{BB962C8B-B14F-4D97-AF65-F5344CB8AC3E}">
        <p14:creationId xmlns:p14="http://schemas.microsoft.com/office/powerpoint/2010/main" val="282512926"/>
      </p:ext>
    </p:extLst>
  </p:cSld>
  <p:clrMap bg1="lt1" tx1="dk1" bg2="lt2" tx2="dk2" accent1="accent1" accent2="accent2" accent3="accent3" accent4="accent4" accent5="accent5" accent6="accent6" hlink="hlink" folHlink="folHlink"/>
  <p:sldLayoutIdLst>
    <p:sldLayoutId id="2147483672" r:id="rId1"/>
    <p:sldLayoutId id="2147483650" r:id="rId2"/>
    <p:sldLayoutId id="2147483673" r:id="rId3"/>
  </p:sldLayoutIdLst>
  <p:txStyles>
    <p:titleStyle>
      <a:lvl1pPr algn="ctr" defTabSz="685800" rtl="0" eaLnBrk="1" latinLnBrk="0" hangingPunct="1">
        <a:spcBef>
          <a:spcPct val="0"/>
        </a:spcBef>
        <a:buNone/>
        <a:defRPr sz="3300" kern="1200">
          <a:solidFill>
            <a:schemeClr val="tx1"/>
          </a:solidFill>
          <a:latin typeface="Arial" panose="020B0604020202020204" pitchFamily="34" charset="0"/>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Arial" panose="020B0604020202020204" pitchFamily="34" charset="0"/>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Arial" panose="020B0604020202020204" pitchFamily="34" charset="0"/>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p:cNvSpPr>
            <a:spLocks noGrp="1"/>
          </p:cNvSpPr>
          <p:nvPr>
            <p:ph type="sldNum" sz="quarter" idx="4"/>
          </p:nvPr>
        </p:nvSpPr>
        <p:spPr>
          <a:xfrm>
            <a:off x="6553200" y="6309320"/>
            <a:ext cx="2133600" cy="365125"/>
          </a:xfrm>
          <a:prstGeom prst="rect">
            <a:avLst/>
          </a:prstGeom>
        </p:spPr>
        <p:txBody>
          <a:bodyPr vert="horz" lIns="91440" tIns="45720" rIns="91440" bIns="45720" rtlCol="0" anchor="ctr"/>
          <a:lstStyle>
            <a:lvl1pPr algn="r">
              <a:defRPr sz="900">
                <a:solidFill>
                  <a:schemeClr val="tx1">
                    <a:tint val="75000"/>
                  </a:schemeClr>
                </a:solidFill>
                <a:latin typeface="Arial" panose="020B0604020202020204" pitchFamily="34" charset="0"/>
              </a:defRPr>
            </a:lvl1pPr>
          </a:lstStyle>
          <a:p>
            <a:fld id="{95EB53F1-2B6B-4145-8690-A00B65B2E438}" type="slidenum">
              <a:rPr lang="en-GB" smtClean="0"/>
              <a:pPr/>
              <a:t>‹#›</a:t>
            </a:fld>
            <a:endParaRPr lang="en-GB" dirty="0"/>
          </a:p>
        </p:txBody>
      </p:sp>
    </p:spTree>
    <p:extLst>
      <p:ext uri="{BB962C8B-B14F-4D97-AF65-F5344CB8AC3E}">
        <p14:creationId xmlns:p14="http://schemas.microsoft.com/office/powerpoint/2010/main" val="267964436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Lst>
  <p:txStyles>
    <p:titleStyle>
      <a:lvl1pPr algn="ctr" defTabSz="685800" rtl="0" eaLnBrk="1" latinLnBrk="0" hangingPunct="1">
        <a:spcBef>
          <a:spcPct val="0"/>
        </a:spcBef>
        <a:buNone/>
        <a:defRPr sz="3300" kern="1200">
          <a:solidFill>
            <a:schemeClr val="tx1"/>
          </a:solidFill>
          <a:latin typeface="Arial" panose="020B0604020202020204" pitchFamily="34" charset="0"/>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Arial" panose="020B0604020202020204" pitchFamily="34" charset="0"/>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Arial" panose="020B0604020202020204" pitchFamily="34" charset="0"/>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hyperlink" Target="https://twitter.com/allison_horst"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twitter.com/allison_horst"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twitter.com/allison_hors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twitter.com/allison_horst"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twitter.com/allison_horst"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twitter.com/allison_horst"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twitter.com/allison_horst"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sentencingcouncil.org.uk/wp-content/uploads/Public-Knowledge-of-and-Confidence-in-the-Criminal-Justice-System-and-Sentencing.pdf" TargetMode="External"/><Relationship Id="rId2" Type="http://schemas.openxmlformats.org/officeDocument/2006/relationships/hyperlink" Target="https://doi.org/10.1787/gov_glance-2017-91-en" TargetMode="External"/><Relationship Id="rId1" Type="http://schemas.openxmlformats.org/officeDocument/2006/relationships/slideLayout" Target="../slideLayouts/slideLayout2.xml"/><Relationship Id="rId4" Type="http://schemas.openxmlformats.org/officeDocument/2006/relationships/hyperlink" Target="https://assets.publishing.service.gov.uk/government/uploads/system/uploads/attachment_data/file/449444/public-confidence.pdf"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Analysing perception of the effectiveness of the Criminal Justice System using CSEW</a:t>
            </a:r>
          </a:p>
        </p:txBody>
      </p:sp>
      <p:sp>
        <p:nvSpPr>
          <p:cNvPr id="3" name="Subtitle 2"/>
          <p:cNvSpPr>
            <a:spLocks noGrp="1"/>
          </p:cNvSpPr>
          <p:nvPr>
            <p:ph type="subTitle" idx="1"/>
          </p:nvPr>
        </p:nvSpPr>
        <p:spPr>
          <a:xfrm>
            <a:off x="304800" y="3717032"/>
            <a:ext cx="4267199" cy="864096"/>
          </a:xfrm>
        </p:spPr>
        <p:txBody>
          <a:bodyPr>
            <a:noAutofit/>
          </a:bodyPr>
          <a:lstStyle/>
          <a:p>
            <a:r>
              <a:rPr lang="en-GB" dirty="0"/>
              <a:t>Dr Ana Morales-Gomez</a:t>
            </a:r>
          </a:p>
          <a:p>
            <a:r>
              <a:rPr lang="en-GB" dirty="0"/>
              <a:t>Research Associate</a:t>
            </a:r>
          </a:p>
          <a:p>
            <a:r>
              <a:rPr lang="en-GB" dirty="0"/>
              <a:t>UK Data Service</a:t>
            </a:r>
          </a:p>
          <a:p>
            <a:r>
              <a:rPr lang="en-GB" dirty="0"/>
              <a:t>Twitter: @</a:t>
            </a:r>
            <a:r>
              <a:rPr lang="en-GB" dirty="0" err="1"/>
              <a:t>A_moralesgomez</a:t>
            </a:r>
            <a:endParaRPr lang="en-GB" dirty="0"/>
          </a:p>
        </p:txBody>
      </p:sp>
      <p:sp>
        <p:nvSpPr>
          <p:cNvPr id="4" name="Content Placeholder 3"/>
          <p:cNvSpPr>
            <a:spLocks noGrp="1"/>
          </p:cNvSpPr>
          <p:nvPr>
            <p:ph sz="quarter" idx="10"/>
          </p:nvPr>
        </p:nvSpPr>
        <p:spPr>
          <a:xfrm>
            <a:off x="304800" y="5025319"/>
            <a:ext cx="3979863" cy="1008462"/>
          </a:xfrm>
        </p:spPr>
        <p:txBody>
          <a:bodyPr/>
          <a:lstStyle/>
          <a:p>
            <a:r>
              <a:rPr lang="en-GB" dirty="0"/>
              <a:t>Manchester</a:t>
            </a:r>
          </a:p>
          <a:p>
            <a:r>
              <a:rPr lang="en-GB" dirty="0"/>
              <a:t>4-5 February 2020</a:t>
            </a:r>
          </a:p>
          <a:p>
            <a:endParaRPr lang="en-GB" dirty="0"/>
          </a:p>
        </p:txBody>
      </p:sp>
    </p:spTree>
    <p:extLst>
      <p:ext uri="{BB962C8B-B14F-4D97-AF65-F5344CB8AC3E}">
        <p14:creationId xmlns:p14="http://schemas.microsoft.com/office/powerpoint/2010/main" val="3022452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07910-43BE-4F7A-9AD2-D681E5A20DA7}"/>
              </a:ext>
            </a:extLst>
          </p:cNvPr>
          <p:cNvSpPr>
            <a:spLocks noGrp="1"/>
          </p:cNvSpPr>
          <p:nvPr>
            <p:ph type="title"/>
          </p:nvPr>
        </p:nvSpPr>
        <p:spPr/>
        <p:txBody>
          <a:bodyPr/>
          <a:lstStyle/>
          <a:p>
            <a:r>
              <a:rPr lang="en-GB" b="1" dirty="0"/>
              <a:t>Brief: Simple Linear regression</a:t>
            </a:r>
          </a:p>
        </p:txBody>
      </p:sp>
      <p:sp>
        <p:nvSpPr>
          <p:cNvPr id="3" name="Content Placeholder 2">
            <a:extLst>
              <a:ext uri="{FF2B5EF4-FFF2-40B4-BE49-F238E27FC236}">
                <a16:creationId xmlns:a16="http://schemas.microsoft.com/office/drawing/2014/main" id="{BA7C6119-BEBD-411E-8153-18E48622B904}"/>
              </a:ext>
            </a:extLst>
          </p:cNvPr>
          <p:cNvSpPr>
            <a:spLocks noGrp="1"/>
          </p:cNvSpPr>
          <p:nvPr>
            <p:ph idx="1"/>
          </p:nvPr>
        </p:nvSpPr>
        <p:spPr/>
        <p:txBody>
          <a:bodyPr/>
          <a:lstStyle/>
          <a:p>
            <a:r>
              <a:rPr lang="en-GB" sz="2000" dirty="0"/>
              <a:t>Predicts the value of a continuous dependent variable </a:t>
            </a:r>
            <a:r>
              <a:rPr lang="en-GB" sz="2000" b="1" dirty="0"/>
              <a:t>y</a:t>
            </a:r>
            <a:r>
              <a:rPr lang="en-GB" sz="2000" dirty="0"/>
              <a:t> and a </a:t>
            </a:r>
            <a:r>
              <a:rPr lang="en-GB" sz="2000" b="1" dirty="0">
                <a:solidFill>
                  <a:srgbClr val="00B050"/>
                </a:solidFill>
              </a:rPr>
              <a:t>single explanatory variable </a:t>
            </a:r>
            <a:r>
              <a:rPr lang="en-GB" sz="2000" b="1" dirty="0"/>
              <a:t>x</a:t>
            </a:r>
          </a:p>
          <a:p>
            <a:endParaRPr lang="en-GB" dirty="0"/>
          </a:p>
          <a:p>
            <a:pPr marL="0" indent="0">
              <a:buNone/>
            </a:pPr>
            <a:r>
              <a:rPr lang="en-GB" b="1" dirty="0"/>
              <a:t>Example</a:t>
            </a:r>
            <a:r>
              <a:rPr lang="en-GB" dirty="0"/>
              <a:t>: Predicting dragons’ weight given their heights</a:t>
            </a:r>
          </a:p>
          <a:p>
            <a:endParaRPr lang="en-GB" dirty="0"/>
          </a:p>
        </p:txBody>
      </p:sp>
      <p:pic>
        <p:nvPicPr>
          <p:cNvPr id="5" name="Picture 4" descr="A drawing of a cartoon character&#10;&#10;Description automatically generated">
            <a:extLst>
              <a:ext uri="{FF2B5EF4-FFF2-40B4-BE49-F238E27FC236}">
                <a16:creationId xmlns:a16="http://schemas.microsoft.com/office/drawing/2014/main" id="{BFD1111B-A165-41E2-B50A-AB9D20D8D5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409" y="3195034"/>
            <a:ext cx="5013942" cy="3402318"/>
          </a:xfrm>
          <a:prstGeom prst="rect">
            <a:avLst/>
          </a:prstGeom>
        </p:spPr>
      </p:pic>
      <p:graphicFrame>
        <p:nvGraphicFramePr>
          <p:cNvPr id="10" name="Table 9">
            <a:extLst>
              <a:ext uri="{FF2B5EF4-FFF2-40B4-BE49-F238E27FC236}">
                <a16:creationId xmlns:a16="http://schemas.microsoft.com/office/drawing/2014/main" id="{5AC01746-DF61-46CE-B00F-F6411D3613EC}"/>
              </a:ext>
            </a:extLst>
          </p:cNvPr>
          <p:cNvGraphicFramePr>
            <a:graphicFrameLocks noGrp="1"/>
          </p:cNvGraphicFramePr>
          <p:nvPr>
            <p:extLst>
              <p:ext uri="{D42A27DB-BD31-4B8C-83A1-F6EECF244321}">
                <p14:modId xmlns:p14="http://schemas.microsoft.com/office/powerpoint/2010/main" val="1424043301"/>
              </p:ext>
            </p:extLst>
          </p:nvPr>
        </p:nvGraphicFramePr>
        <p:xfrm>
          <a:off x="5076056" y="3339540"/>
          <a:ext cx="3405064" cy="2249700"/>
        </p:xfrm>
        <a:graphic>
          <a:graphicData uri="http://schemas.openxmlformats.org/drawingml/2006/table">
            <a:tbl>
              <a:tblPr/>
              <a:tblGrid>
                <a:gridCol w="1222331">
                  <a:extLst>
                    <a:ext uri="{9D8B030D-6E8A-4147-A177-3AD203B41FA5}">
                      <a16:colId xmlns:a16="http://schemas.microsoft.com/office/drawing/2014/main" val="2572829243"/>
                    </a:ext>
                  </a:extLst>
                </a:gridCol>
                <a:gridCol w="1135021">
                  <a:extLst>
                    <a:ext uri="{9D8B030D-6E8A-4147-A177-3AD203B41FA5}">
                      <a16:colId xmlns:a16="http://schemas.microsoft.com/office/drawing/2014/main" val="2025713710"/>
                    </a:ext>
                  </a:extLst>
                </a:gridCol>
                <a:gridCol w="1047712">
                  <a:extLst>
                    <a:ext uri="{9D8B030D-6E8A-4147-A177-3AD203B41FA5}">
                      <a16:colId xmlns:a16="http://schemas.microsoft.com/office/drawing/2014/main" val="551802236"/>
                    </a:ext>
                  </a:extLst>
                </a:gridCol>
              </a:tblGrid>
              <a:tr h="449940">
                <a:tc>
                  <a:txBody>
                    <a:bodyPr/>
                    <a:lstStyle/>
                    <a:p>
                      <a:pPr algn="ctr" fontAlgn="b"/>
                      <a:r>
                        <a:rPr lang="en-GB" sz="2400" b="1" i="0" u="none" strike="noStrike" dirty="0">
                          <a:solidFill>
                            <a:srgbClr val="000000"/>
                          </a:solidFill>
                          <a:effectLst/>
                          <a:latin typeface="Calibri" panose="020F0502020204030204" pitchFamily="34" charset="0"/>
                        </a:rPr>
                        <a:t>pattern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33CC33"/>
                    </a:solidFill>
                  </a:tcPr>
                </a:tc>
                <a:tc>
                  <a:txBody>
                    <a:bodyPr/>
                    <a:lstStyle/>
                    <a:p>
                      <a:pPr algn="ctr" fontAlgn="b"/>
                      <a:r>
                        <a:rPr lang="en-GB" sz="2400" b="1" i="0" u="none" strike="noStrike">
                          <a:solidFill>
                            <a:srgbClr val="000000"/>
                          </a:solidFill>
                          <a:effectLst/>
                          <a:latin typeface="Calibri" panose="020F0502020204030204" pitchFamily="34" charset="0"/>
                        </a:rPr>
                        <a:t>weight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33CC33"/>
                    </a:solidFill>
                  </a:tcPr>
                </a:tc>
                <a:tc>
                  <a:txBody>
                    <a:bodyPr/>
                    <a:lstStyle/>
                    <a:p>
                      <a:pPr algn="ctr" fontAlgn="b"/>
                      <a:r>
                        <a:rPr lang="en-GB" sz="2400" b="1" i="0" u="none" strike="noStrike">
                          <a:solidFill>
                            <a:srgbClr val="000000"/>
                          </a:solidFill>
                          <a:effectLst/>
                          <a:latin typeface="Calibri" panose="020F0502020204030204" pitchFamily="34" charset="0"/>
                        </a:rPr>
                        <a:t>height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33CC33"/>
                    </a:solidFill>
                  </a:tcPr>
                </a:tc>
                <a:extLst>
                  <a:ext uri="{0D108BD9-81ED-4DB2-BD59-A6C34878D82A}">
                    <a16:rowId xmlns:a16="http://schemas.microsoft.com/office/drawing/2014/main" val="3887109472"/>
                  </a:ext>
                </a:extLst>
              </a:tr>
              <a:tr h="449940">
                <a:tc>
                  <a:txBody>
                    <a:bodyPr/>
                    <a:lstStyle/>
                    <a:p>
                      <a:pPr algn="ctr" fontAlgn="b"/>
                      <a:r>
                        <a:rPr lang="en-GB" sz="2400" b="0" i="0" u="none" strike="noStrike">
                          <a:solidFill>
                            <a:srgbClr val="000000"/>
                          </a:solidFill>
                          <a:effectLst/>
                          <a:latin typeface="Calibri" panose="020F0502020204030204" pitchFamily="34" charset="0"/>
                        </a:rPr>
                        <a:t>striped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GB" sz="2400" b="0" i="0" u="none" strike="noStrike">
                          <a:solidFill>
                            <a:srgbClr val="000000"/>
                          </a:solidFill>
                          <a:effectLst/>
                          <a:latin typeface="Calibri" panose="020F0502020204030204" pitchFamily="34" charset="0"/>
                        </a:rPr>
                        <a:t>4.2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GB" sz="2400" b="0" i="0" u="none" strike="noStrike">
                          <a:solidFill>
                            <a:srgbClr val="000000"/>
                          </a:solidFill>
                          <a:effectLst/>
                          <a:latin typeface="Calibri" panose="020F0502020204030204" pitchFamily="34" charset="0"/>
                        </a:rPr>
                        <a:t>5.1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5551648"/>
                  </a:ext>
                </a:extLst>
              </a:tr>
              <a:tr h="449940">
                <a:tc>
                  <a:txBody>
                    <a:bodyPr/>
                    <a:lstStyle/>
                    <a:p>
                      <a:pPr algn="ctr" fontAlgn="b"/>
                      <a:r>
                        <a:rPr lang="en-GB" sz="2400" b="0" i="0" u="none" strike="noStrike">
                          <a:solidFill>
                            <a:srgbClr val="000000"/>
                          </a:solidFill>
                          <a:effectLst/>
                          <a:latin typeface="Calibri" panose="020F0502020204030204" pitchFamily="34" charset="0"/>
                        </a:rPr>
                        <a:t>spotted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GB" sz="2400" b="0" i="0" u="none" strike="noStrike" dirty="0">
                          <a:solidFill>
                            <a:srgbClr val="000000"/>
                          </a:solidFill>
                          <a:effectLst/>
                          <a:latin typeface="Calibri" panose="020F0502020204030204" pitchFamily="34" charset="0"/>
                        </a:rPr>
                        <a:t>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GB" sz="2400" b="0" i="0" u="none" strike="noStrike">
                          <a:solidFill>
                            <a:srgbClr val="000000"/>
                          </a:solidFill>
                          <a:effectLst/>
                          <a:latin typeface="Calibri" panose="020F0502020204030204" pitchFamily="34" charset="0"/>
                        </a:rPr>
                        <a:t>43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890723833"/>
                  </a:ext>
                </a:extLst>
              </a:tr>
              <a:tr h="449940">
                <a:tc>
                  <a:txBody>
                    <a:bodyPr/>
                    <a:lstStyle/>
                    <a:p>
                      <a:pPr algn="ctr" fontAlgn="b"/>
                      <a:r>
                        <a:rPr lang="en-GB" sz="2400" b="0" i="0" u="none" strike="noStrike">
                          <a:solidFill>
                            <a:srgbClr val="000000"/>
                          </a:solidFill>
                          <a:effectLst/>
                          <a:latin typeface="Calibri" panose="020F0502020204030204" pitchFamily="34" charset="0"/>
                        </a:rPr>
                        <a:t>spotted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GB" sz="2400" b="0" i="0" u="none" strike="noStrike">
                          <a:solidFill>
                            <a:srgbClr val="000000"/>
                          </a:solidFill>
                          <a:effectLst/>
                          <a:latin typeface="Calibri" panose="020F0502020204030204" pitchFamily="34" charset="0"/>
                        </a:rPr>
                        <a:t>3.8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GB" sz="2400" b="0" i="0" u="none" strike="noStrike">
                          <a:solidFill>
                            <a:srgbClr val="000000"/>
                          </a:solidFill>
                          <a:effectLst/>
                          <a:latin typeface="Calibri" panose="020F0502020204030204" pitchFamily="34" charset="0"/>
                        </a:rPr>
                        <a:t>5.5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501239644"/>
                  </a:ext>
                </a:extLst>
              </a:tr>
              <a:tr h="449940">
                <a:tc>
                  <a:txBody>
                    <a:bodyPr/>
                    <a:lstStyle/>
                    <a:p>
                      <a:pPr algn="ctr" fontAlgn="b"/>
                      <a:r>
                        <a:rPr lang="en-GB" sz="2400" b="0" i="0" u="none" strike="noStrike">
                          <a:solidFill>
                            <a:srgbClr val="000000"/>
                          </a:solidFill>
                          <a:effectLst/>
                          <a:latin typeface="Calibri" panose="020F0502020204030204" pitchFamily="34" charset="0"/>
                        </a:rPr>
                        <a:t>striped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GB" sz="2400" b="0" i="0" u="none" strike="noStrike">
                          <a:solidFill>
                            <a:srgbClr val="000000"/>
                          </a:solidFill>
                          <a:effectLst/>
                          <a:latin typeface="Calibri" panose="020F0502020204030204" pitchFamily="34" charset="0"/>
                        </a:rPr>
                        <a:t>5.1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GB" sz="2400" b="0" i="0" u="none" strike="noStrike" dirty="0">
                          <a:solidFill>
                            <a:srgbClr val="000000"/>
                          </a:solidFill>
                          <a:effectLst/>
                          <a:latin typeface="Calibri" panose="020F0502020204030204" pitchFamily="34" charset="0"/>
                        </a:rPr>
                        <a:t>5.9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69310981"/>
                  </a:ext>
                </a:extLst>
              </a:tr>
            </a:tbl>
          </a:graphicData>
        </a:graphic>
      </p:graphicFrame>
      <p:sp>
        <p:nvSpPr>
          <p:cNvPr id="4" name="TextBox 3">
            <a:extLst>
              <a:ext uri="{FF2B5EF4-FFF2-40B4-BE49-F238E27FC236}">
                <a16:creationId xmlns:a16="http://schemas.microsoft.com/office/drawing/2014/main" id="{5D5F0B54-8670-4991-B879-346DACD1F317}"/>
              </a:ext>
            </a:extLst>
          </p:cNvPr>
          <p:cNvSpPr txBox="1"/>
          <p:nvPr/>
        </p:nvSpPr>
        <p:spPr>
          <a:xfrm>
            <a:off x="899592" y="6488668"/>
            <a:ext cx="4032448" cy="369332"/>
          </a:xfrm>
          <a:prstGeom prst="rect">
            <a:avLst/>
          </a:prstGeom>
          <a:noFill/>
        </p:spPr>
        <p:txBody>
          <a:bodyPr wrap="square" rtlCol="0">
            <a:spAutoFit/>
          </a:bodyPr>
          <a:lstStyle/>
          <a:p>
            <a:r>
              <a:rPr lang="en-GB" dirty="0"/>
              <a:t>Dragons: © </a:t>
            </a:r>
            <a:r>
              <a:rPr lang="en-GB" dirty="0">
                <a:hlinkClick r:id="rId3"/>
              </a:rPr>
              <a:t>Allison Horst</a:t>
            </a:r>
            <a:endParaRPr lang="en-GB" dirty="0"/>
          </a:p>
        </p:txBody>
      </p:sp>
    </p:spTree>
    <p:extLst>
      <p:ext uri="{BB962C8B-B14F-4D97-AF65-F5344CB8AC3E}">
        <p14:creationId xmlns:p14="http://schemas.microsoft.com/office/powerpoint/2010/main" val="219185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9ABA5-6DF4-41AB-BE1D-299F5078A141}"/>
              </a:ext>
            </a:extLst>
          </p:cNvPr>
          <p:cNvSpPr>
            <a:spLocks noGrp="1"/>
          </p:cNvSpPr>
          <p:nvPr>
            <p:ph type="title"/>
          </p:nvPr>
        </p:nvSpPr>
        <p:spPr/>
        <p:txBody>
          <a:bodyPr/>
          <a:lstStyle/>
          <a:p>
            <a:r>
              <a:rPr lang="en-GB" b="1" dirty="0"/>
              <a:t>Predicting dragons’ weight given height</a:t>
            </a:r>
          </a:p>
        </p:txBody>
      </p:sp>
      <p:pic>
        <p:nvPicPr>
          <p:cNvPr id="10" name="Content Placeholder 9" descr="A screenshot of a cell phone&#10;&#10;Description automatically generated">
            <a:extLst>
              <a:ext uri="{FF2B5EF4-FFF2-40B4-BE49-F238E27FC236}">
                <a16:creationId xmlns:a16="http://schemas.microsoft.com/office/drawing/2014/main" id="{18604492-5F51-43C7-A89D-89D884E9696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67143" y="3139294"/>
            <a:ext cx="5868219" cy="3458058"/>
          </a:xfrm>
        </p:spPr>
      </p:pic>
      <p:pic>
        <p:nvPicPr>
          <p:cNvPr id="7" name="Picture 6" descr="A drawing of a cartoon character&#10;&#10;Description automatically generated">
            <a:extLst>
              <a:ext uri="{FF2B5EF4-FFF2-40B4-BE49-F238E27FC236}">
                <a16:creationId xmlns:a16="http://schemas.microsoft.com/office/drawing/2014/main" id="{A4F37143-AF2F-4B29-8C1B-928A094716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18" y="3802188"/>
            <a:ext cx="3142293" cy="213227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8E1E162-89B7-4F21-B13D-135E1B97F565}"/>
                  </a:ext>
                </a:extLst>
              </p:cNvPr>
              <p:cNvSpPr txBox="1"/>
              <p:nvPr/>
            </p:nvSpPr>
            <p:spPr>
              <a:xfrm>
                <a:off x="133164" y="1482911"/>
                <a:ext cx="8229600" cy="1569660"/>
              </a:xfrm>
              <a:prstGeom prst="rect">
                <a:avLst/>
              </a:prstGeom>
              <a:noFill/>
            </p:spPr>
            <p:txBody>
              <a:bodyPr wrap="square" rtlCol="0">
                <a:spAutoFit/>
              </a:bodyPr>
              <a:lstStyle/>
              <a:p>
                <a:r>
                  <a:rPr lang="en-GB" altLang="en-US" sz="2400" dirty="0"/>
                  <a:t>We can predict one variable (weight) from the values of another variable (height).</a:t>
                </a:r>
              </a:p>
              <a:p>
                <a:r>
                  <a:rPr lang="en-GB" sz="2400" dirty="0"/>
                  <a:t>But this relationship is never exact: Residuals </a:t>
                </a:r>
                <a14:m>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𝑒</m:t>
                        </m:r>
                      </m:e>
                      <m:sub>
                        <m:r>
                          <a:rPr lang="en-GB" sz="2400" i="1">
                            <a:latin typeface="Cambria Math" panose="02040503050406030204" pitchFamily="18" charset="0"/>
                          </a:rPr>
                          <m:t>𝑖</m:t>
                        </m:r>
                      </m:sub>
                    </m:sSub>
                  </m:oMath>
                </a14:m>
                <a:endParaRPr lang="en-GB" sz="2400" dirty="0"/>
              </a:p>
              <a:p>
                <a:endParaRPr lang="en-GB" sz="2400" dirty="0"/>
              </a:p>
            </p:txBody>
          </p:sp>
        </mc:Choice>
        <mc:Fallback xmlns="">
          <p:sp>
            <p:nvSpPr>
              <p:cNvPr id="8" name="TextBox 7">
                <a:extLst>
                  <a:ext uri="{FF2B5EF4-FFF2-40B4-BE49-F238E27FC236}">
                    <a16:creationId xmlns:a16="http://schemas.microsoft.com/office/drawing/2014/main" id="{18E1E162-89B7-4F21-B13D-135E1B97F565}"/>
                  </a:ext>
                </a:extLst>
              </p:cNvPr>
              <p:cNvSpPr txBox="1">
                <a:spLocks noRot="1" noChangeAspect="1" noMove="1" noResize="1" noEditPoints="1" noAdjustHandles="1" noChangeArrowheads="1" noChangeShapeType="1" noTextEdit="1"/>
              </p:cNvSpPr>
              <p:nvPr/>
            </p:nvSpPr>
            <p:spPr>
              <a:xfrm>
                <a:off x="133164" y="1482911"/>
                <a:ext cx="8229600" cy="1569660"/>
              </a:xfrm>
              <a:prstGeom prst="rect">
                <a:avLst/>
              </a:prstGeom>
              <a:blipFill>
                <a:blip r:embed="rId5"/>
                <a:stretch>
                  <a:fillRect l="-1185" t="-3101" r="-815"/>
                </a:stretch>
              </a:blipFill>
            </p:spPr>
            <p:txBody>
              <a:bodyPr/>
              <a:lstStyle/>
              <a:p>
                <a:r>
                  <a:rPr lang="en-GB">
                    <a:noFill/>
                  </a:rPr>
                  <a:t> </a:t>
                </a:r>
              </a:p>
            </p:txBody>
          </p:sp>
        </mc:Fallback>
      </mc:AlternateContent>
      <p:cxnSp>
        <p:nvCxnSpPr>
          <p:cNvPr id="11" name="Straight Arrow Connector 10">
            <a:extLst>
              <a:ext uri="{FF2B5EF4-FFF2-40B4-BE49-F238E27FC236}">
                <a16:creationId xmlns:a16="http://schemas.microsoft.com/office/drawing/2014/main" id="{01E993D6-8A55-4BA4-B0EF-EDE095C54059}"/>
              </a:ext>
            </a:extLst>
          </p:cNvPr>
          <p:cNvCxnSpPr>
            <a:cxnSpLocks/>
          </p:cNvCxnSpPr>
          <p:nvPr/>
        </p:nvCxnSpPr>
        <p:spPr>
          <a:xfrm>
            <a:off x="8820472" y="3429000"/>
            <a:ext cx="0" cy="5040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62A581D-7D42-42D3-A4AE-7108D0E5BA17}"/>
              </a:ext>
            </a:extLst>
          </p:cNvPr>
          <p:cNvCxnSpPr>
            <a:cxnSpLocks/>
          </p:cNvCxnSpPr>
          <p:nvPr/>
        </p:nvCxnSpPr>
        <p:spPr>
          <a:xfrm flipV="1">
            <a:off x="7596336" y="4495135"/>
            <a:ext cx="0" cy="806073"/>
          </a:xfrm>
          <a:prstGeom prst="straightConnector1">
            <a:avLst/>
          </a:prstGeom>
          <a:ln w="127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B08259F6-EEC4-46C9-A127-C7451467B12E}"/>
              </a:ext>
            </a:extLst>
          </p:cNvPr>
          <p:cNvCxnSpPr>
            <a:cxnSpLocks/>
          </p:cNvCxnSpPr>
          <p:nvPr/>
        </p:nvCxnSpPr>
        <p:spPr>
          <a:xfrm>
            <a:off x="6444208" y="4805297"/>
            <a:ext cx="0" cy="13587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4B399F6-1690-4275-86EF-89A1AC372237}"/>
              </a:ext>
            </a:extLst>
          </p:cNvPr>
          <p:cNvSpPr txBox="1"/>
          <p:nvPr/>
        </p:nvSpPr>
        <p:spPr>
          <a:xfrm>
            <a:off x="333872" y="6487100"/>
            <a:ext cx="4032448" cy="369332"/>
          </a:xfrm>
          <a:prstGeom prst="rect">
            <a:avLst/>
          </a:prstGeom>
          <a:noFill/>
        </p:spPr>
        <p:txBody>
          <a:bodyPr wrap="square" rtlCol="0">
            <a:spAutoFit/>
          </a:bodyPr>
          <a:lstStyle/>
          <a:p>
            <a:r>
              <a:rPr lang="en-GB" dirty="0"/>
              <a:t>Dragons: © </a:t>
            </a:r>
            <a:r>
              <a:rPr lang="en-GB" dirty="0">
                <a:hlinkClick r:id="rId6"/>
              </a:rPr>
              <a:t>Allison Horst</a:t>
            </a:r>
            <a:endParaRPr lang="en-GB" dirty="0"/>
          </a:p>
        </p:txBody>
      </p:sp>
    </p:spTree>
    <p:extLst>
      <p:ext uri="{BB962C8B-B14F-4D97-AF65-F5344CB8AC3E}">
        <p14:creationId xmlns:p14="http://schemas.microsoft.com/office/powerpoint/2010/main" val="4097731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food&#10;&#10;Description automatically generated">
            <a:extLst>
              <a:ext uri="{FF2B5EF4-FFF2-40B4-BE49-F238E27FC236}">
                <a16:creationId xmlns:a16="http://schemas.microsoft.com/office/drawing/2014/main" id="{3BB969C9-D59C-42F7-BAFB-38F2D63A94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32000" y="2589444"/>
            <a:ext cx="5612000" cy="3997252"/>
          </a:xfrm>
          <a:prstGeom prst="rect">
            <a:avLst/>
          </a:prstGeom>
        </p:spPr>
      </p:pic>
      <p:graphicFrame>
        <p:nvGraphicFramePr>
          <p:cNvPr id="8" name="Table 7">
            <a:extLst>
              <a:ext uri="{FF2B5EF4-FFF2-40B4-BE49-F238E27FC236}">
                <a16:creationId xmlns:a16="http://schemas.microsoft.com/office/drawing/2014/main" id="{FE3E328C-CD29-4BB0-9091-899EE8FA7B03}"/>
              </a:ext>
            </a:extLst>
          </p:cNvPr>
          <p:cNvGraphicFramePr>
            <a:graphicFrameLocks noGrp="1"/>
          </p:cNvGraphicFramePr>
          <p:nvPr>
            <p:extLst>
              <p:ext uri="{D42A27DB-BD31-4B8C-83A1-F6EECF244321}">
                <p14:modId xmlns:p14="http://schemas.microsoft.com/office/powerpoint/2010/main" val="391088410"/>
              </p:ext>
            </p:extLst>
          </p:nvPr>
        </p:nvGraphicFramePr>
        <p:xfrm>
          <a:off x="323528" y="3122894"/>
          <a:ext cx="2448272" cy="1153079"/>
        </p:xfrm>
        <a:graphic>
          <a:graphicData uri="http://schemas.openxmlformats.org/drawingml/2006/table">
            <a:tbl>
              <a:tblPr>
                <a:tableStyleId>{5C22544A-7EE6-4342-B048-85BDC9FD1C3A}</a:tableStyleId>
              </a:tblPr>
              <a:tblGrid>
                <a:gridCol w="1368152">
                  <a:extLst>
                    <a:ext uri="{9D8B030D-6E8A-4147-A177-3AD203B41FA5}">
                      <a16:colId xmlns:a16="http://schemas.microsoft.com/office/drawing/2014/main" val="3913938311"/>
                    </a:ext>
                  </a:extLst>
                </a:gridCol>
                <a:gridCol w="1080120">
                  <a:extLst>
                    <a:ext uri="{9D8B030D-6E8A-4147-A177-3AD203B41FA5}">
                      <a16:colId xmlns:a16="http://schemas.microsoft.com/office/drawing/2014/main" val="2627710002"/>
                    </a:ext>
                  </a:extLst>
                </a:gridCol>
              </a:tblGrid>
              <a:tr h="289740">
                <a:tc>
                  <a:txBody>
                    <a:bodyPr/>
                    <a:lstStyle/>
                    <a:p>
                      <a:pPr algn="l" fontAlgn="b"/>
                      <a:endParaRPr lang="en-GB" sz="20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r>
                        <a:rPr lang="en-GB" sz="2000" u="none" strike="noStrike" dirty="0">
                          <a:effectLst/>
                          <a:latin typeface="Calibri" panose="020F0502020204030204" pitchFamily="34" charset="0"/>
                          <a:cs typeface="Calibri" panose="020F0502020204030204" pitchFamily="34" charset="0"/>
                        </a:rPr>
                        <a:t>Estimate</a:t>
                      </a:r>
                      <a:endParaRPr lang="en-GB" sz="20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2606471259"/>
                  </a:ext>
                </a:extLst>
              </a:tr>
              <a:tr h="524429">
                <a:tc>
                  <a:txBody>
                    <a:bodyPr/>
                    <a:lstStyle/>
                    <a:p>
                      <a:pPr algn="l" fontAlgn="b"/>
                      <a:r>
                        <a:rPr lang="en-GB" sz="2000" u="none" strike="noStrike" dirty="0">
                          <a:effectLst/>
                          <a:latin typeface="Calibri" panose="020F0502020204030204" pitchFamily="34" charset="0"/>
                          <a:cs typeface="Calibri" panose="020F0502020204030204" pitchFamily="34" charset="0"/>
                        </a:rPr>
                        <a:t>(Intercept)</a:t>
                      </a:r>
                      <a:endParaRPr lang="en-GB" sz="20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r" fontAlgn="b"/>
                      <a:r>
                        <a:rPr lang="en-GB" sz="2000" u="none" strike="noStrike" dirty="0">
                          <a:effectLst/>
                          <a:latin typeface="Calibri" panose="020F0502020204030204" pitchFamily="34" charset="0"/>
                          <a:cs typeface="Calibri" panose="020F0502020204030204" pitchFamily="34" charset="0"/>
                        </a:rPr>
                        <a:t>2.4</a:t>
                      </a:r>
                      <a:endParaRPr lang="en-GB" sz="20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4034171786"/>
                  </a:ext>
                </a:extLst>
              </a:tr>
              <a:tr h="289740">
                <a:tc>
                  <a:txBody>
                    <a:bodyPr/>
                    <a:lstStyle/>
                    <a:p>
                      <a:pPr algn="l" fontAlgn="b"/>
                      <a:r>
                        <a:rPr lang="en-GB" sz="2000" u="none" strike="noStrike" dirty="0">
                          <a:effectLst/>
                          <a:latin typeface="Calibri" panose="020F0502020204030204" pitchFamily="34" charset="0"/>
                          <a:cs typeface="Calibri" panose="020F0502020204030204" pitchFamily="34" charset="0"/>
                        </a:rPr>
                        <a:t>height</a:t>
                      </a:r>
                      <a:endParaRPr lang="en-GB" sz="20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r" fontAlgn="b"/>
                      <a:r>
                        <a:rPr lang="en-GB" sz="2000" u="none" strike="noStrike" dirty="0">
                          <a:effectLst/>
                          <a:latin typeface="Calibri" panose="020F0502020204030204" pitchFamily="34" charset="0"/>
                          <a:cs typeface="Calibri" panose="020F0502020204030204" pitchFamily="34" charset="0"/>
                        </a:rPr>
                        <a:t>0.3</a:t>
                      </a:r>
                      <a:endParaRPr lang="en-GB" sz="20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794361386"/>
                  </a:ext>
                </a:extLst>
              </a:tr>
            </a:tbl>
          </a:graphicData>
        </a:graphic>
      </p:graphicFrame>
      <p:sp>
        <p:nvSpPr>
          <p:cNvPr id="9" name="Title 1">
            <a:extLst>
              <a:ext uri="{FF2B5EF4-FFF2-40B4-BE49-F238E27FC236}">
                <a16:creationId xmlns:a16="http://schemas.microsoft.com/office/drawing/2014/main" id="{F3AC5CBE-9726-4A0A-9917-B9AF2A75673D}"/>
              </a:ext>
            </a:extLst>
          </p:cNvPr>
          <p:cNvSpPr>
            <a:spLocks noGrp="1"/>
          </p:cNvSpPr>
          <p:nvPr>
            <p:ph type="title"/>
          </p:nvPr>
        </p:nvSpPr>
        <p:spPr>
          <a:xfrm>
            <a:off x="251520" y="260648"/>
            <a:ext cx="8229600" cy="1143000"/>
          </a:xfrm>
        </p:spPr>
        <p:txBody>
          <a:bodyPr/>
          <a:lstStyle/>
          <a:p>
            <a:r>
              <a:rPr lang="en-GB" b="1" dirty="0"/>
              <a:t>Predicting dragons’ weight given heights</a:t>
            </a:r>
          </a:p>
        </p:txBody>
      </p:sp>
      <p:sp>
        <p:nvSpPr>
          <p:cNvPr id="13" name="TextBox 12">
            <a:extLst>
              <a:ext uri="{FF2B5EF4-FFF2-40B4-BE49-F238E27FC236}">
                <a16:creationId xmlns:a16="http://schemas.microsoft.com/office/drawing/2014/main" id="{E33A982E-8652-4F8A-879B-86D7E12C6FE4}"/>
              </a:ext>
            </a:extLst>
          </p:cNvPr>
          <p:cNvSpPr txBox="1"/>
          <p:nvPr/>
        </p:nvSpPr>
        <p:spPr>
          <a:xfrm>
            <a:off x="1115616" y="1466956"/>
            <a:ext cx="6264696" cy="830997"/>
          </a:xfrm>
          <a:prstGeom prst="rect">
            <a:avLst/>
          </a:prstGeom>
          <a:noFill/>
        </p:spPr>
        <p:txBody>
          <a:bodyPr wrap="square" rtlCol="0">
            <a:spAutoFit/>
          </a:bodyPr>
          <a:lstStyle/>
          <a:p>
            <a:r>
              <a:rPr lang="en-GB" sz="2400" dirty="0"/>
              <a:t>Interpretation of continuous explanatory variable: </a:t>
            </a:r>
            <a:r>
              <a:rPr lang="en-GB" sz="2400" b="1" dirty="0"/>
              <a:t>height in tons</a:t>
            </a:r>
          </a:p>
        </p:txBody>
      </p:sp>
      <p:sp>
        <p:nvSpPr>
          <p:cNvPr id="6" name="TextBox 5">
            <a:extLst>
              <a:ext uri="{FF2B5EF4-FFF2-40B4-BE49-F238E27FC236}">
                <a16:creationId xmlns:a16="http://schemas.microsoft.com/office/drawing/2014/main" id="{259F1358-E815-4C92-9D3E-553D49C0C091}"/>
              </a:ext>
            </a:extLst>
          </p:cNvPr>
          <p:cNvSpPr txBox="1"/>
          <p:nvPr/>
        </p:nvSpPr>
        <p:spPr>
          <a:xfrm>
            <a:off x="319768" y="6488668"/>
            <a:ext cx="4032448" cy="369332"/>
          </a:xfrm>
          <a:prstGeom prst="rect">
            <a:avLst/>
          </a:prstGeom>
          <a:noFill/>
        </p:spPr>
        <p:txBody>
          <a:bodyPr wrap="square" rtlCol="0">
            <a:spAutoFit/>
          </a:bodyPr>
          <a:lstStyle/>
          <a:p>
            <a:r>
              <a:rPr lang="en-GB" dirty="0"/>
              <a:t>Dragons: © </a:t>
            </a:r>
            <a:r>
              <a:rPr lang="en-GB" dirty="0">
                <a:hlinkClick r:id="rId4"/>
              </a:rPr>
              <a:t>Allison Horst</a:t>
            </a:r>
            <a:endParaRPr lang="en-GB" dirty="0"/>
          </a:p>
        </p:txBody>
      </p:sp>
    </p:spTree>
    <p:extLst>
      <p:ext uri="{BB962C8B-B14F-4D97-AF65-F5344CB8AC3E}">
        <p14:creationId xmlns:p14="http://schemas.microsoft.com/office/powerpoint/2010/main" val="408572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text on a white background&#10;&#10;Description automatically generated">
            <a:extLst>
              <a:ext uri="{FF2B5EF4-FFF2-40B4-BE49-F238E27FC236}">
                <a16:creationId xmlns:a16="http://schemas.microsoft.com/office/drawing/2014/main" id="{EEB6809F-FE22-4072-BEE8-C71F3750D2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99805" y="2204864"/>
            <a:ext cx="6104467" cy="4392488"/>
          </a:xfrm>
          <a:prstGeom prst="rect">
            <a:avLst/>
          </a:prstGeom>
        </p:spPr>
      </p:pic>
      <p:sp>
        <p:nvSpPr>
          <p:cNvPr id="4" name="Title 1">
            <a:extLst>
              <a:ext uri="{FF2B5EF4-FFF2-40B4-BE49-F238E27FC236}">
                <a16:creationId xmlns:a16="http://schemas.microsoft.com/office/drawing/2014/main" id="{73D217BA-531D-4773-9905-CBC9275FC80D}"/>
              </a:ext>
            </a:extLst>
          </p:cNvPr>
          <p:cNvSpPr>
            <a:spLocks noGrp="1"/>
          </p:cNvSpPr>
          <p:nvPr>
            <p:ph type="title"/>
          </p:nvPr>
        </p:nvSpPr>
        <p:spPr>
          <a:xfrm>
            <a:off x="251520" y="260648"/>
            <a:ext cx="8229600" cy="1143000"/>
          </a:xfrm>
        </p:spPr>
        <p:txBody>
          <a:bodyPr/>
          <a:lstStyle/>
          <a:p>
            <a:r>
              <a:rPr lang="en-GB" b="1" dirty="0"/>
              <a:t>Predicting dragons’ weight given height and pattern</a:t>
            </a:r>
          </a:p>
        </p:txBody>
      </p:sp>
      <p:graphicFrame>
        <p:nvGraphicFramePr>
          <p:cNvPr id="2" name="Table 1">
            <a:extLst>
              <a:ext uri="{FF2B5EF4-FFF2-40B4-BE49-F238E27FC236}">
                <a16:creationId xmlns:a16="http://schemas.microsoft.com/office/drawing/2014/main" id="{E389AF60-08A9-4652-B288-C6935E6C6B82}"/>
              </a:ext>
            </a:extLst>
          </p:cNvPr>
          <p:cNvGraphicFramePr>
            <a:graphicFrameLocks noGrp="1"/>
          </p:cNvGraphicFramePr>
          <p:nvPr>
            <p:extLst>
              <p:ext uri="{D42A27DB-BD31-4B8C-83A1-F6EECF244321}">
                <p14:modId xmlns:p14="http://schemas.microsoft.com/office/powerpoint/2010/main" val="3903775245"/>
              </p:ext>
            </p:extLst>
          </p:nvPr>
        </p:nvGraphicFramePr>
        <p:xfrm>
          <a:off x="251520" y="2492896"/>
          <a:ext cx="2627784" cy="1419225"/>
        </p:xfrm>
        <a:graphic>
          <a:graphicData uri="http://schemas.openxmlformats.org/drawingml/2006/table">
            <a:tbl>
              <a:tblPr>
                <a:tableStyleId>{5C22544A-7EE6-4342-B048-85BDC9FD1C3A}</a:tableStyleId>
              </a:tblPr>
              <a:tblGrid>
                <a:gridCol w="1657525">
                  <a:extLst>
                    <a:ext uri="{9D8B030D-6E8A-4147-A177-3AD203B41FA5}">
                      <a16:colId xmlns:a16="http://schemas.microsoft.com/office/drawing/2014/main" val="2246441773"/>
                    </a:ext>
                  </a:extLst>
                </a:gridCol>
                <a:gridCol w="970259">
                  <a:extLst>
                    <a:ext uri="{9D8B030D-6E8A-4147-A177-3AD203B41FA5}">
                      <a16:colId xmlns:a16="http://schemas.microsoft.com/office/drawing/2014/main" val="2827103359"/>
                    </a:ext>
                  </a:extLst>
                </a:gridCol>
              </a:tblGrid>
              <a:tr h="190500">
                <a:tc>
                  <a:txBody>
                    <a:bodyPr/>
                    <a:lstStyle/>
                    <a:p>
                      <a:pPr algn="l" fontAlgn="b"/>
                      <a:r>
                        <a:rPr lang="en-GB" sz="1800" u="none" strike="noStrike" dirty="0">
                          <a:effectLst/>
                          <a:latin typeface="Calibri" panose="020F0502020204030204" pitchFamily="34" charset="0"/>
                          <a:cs typeface="Calibri" panose="020F0502020204030204" pitchFamily="34" charset="0"/>
                        </a:rPr>
                        <a:t>Coefficients:</a:t>
                      </a:r>
                      <a:endParaRPr lang="en-GB" sz="18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endParaRPr lang="en-GB" sz="18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1125553681"/>
                  </a:ext>
                </a:extLst>
              </a:tr>
              <a:tr h="190500">
                <a:tc>
                  <a:txBody>
                    <a:bodyPr/>
                    <a:lstStyle/>
                    <a:p>
                      <a:pPr algn="l" fontAlgn="b"/>
                      <a:endParaRPr lang="en-GB" sz="18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r>
                        <a:rPr lang="en-GB" sz="1800" u="none" strike="noStrike">
                          <a:effectLst/>
                          <a:latin typeface="Calibri" panose="020F0502020204030204" pitchFamily="34" charset="0"/>
                          <a:cs typeface="Calibri" panose="020F0502020204030204" pitchFamily="34" charset="0"/>
                        </a:rPr>
                        <a:t>Estimate</a:t>
                      </a:r>
                      <a:endParaRPr lang="en-GB" sz="18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2005598374"/>
                  </a:ext>
                </a:extLst>
              </a:tr>
              <a:tr h="190500">
                <a:tc>
                  <a:txBody>
                    <a:bodyPr/>
                    <a:lstStyle/>
                    <a:p>
                      <a:pPr algn="l" fontAlgn="b"/>
                      <a:r>
                        <a:rPr lang="en-GB" sz="1800" u="none" strike="noStrike" dirty="0">
                          <a:effectLst/>
                          <a:latin typeface="Calibri" panose="020F0502020204030204" pitchFamily="34" charset="0"/>
                          <a:cs typeface="Calibri" panose="020F0502020204030204" pitchFamily="34" charset="0"/>
                        </a:rPr>
                        <a:t>(Intercept)</a:t>
                      </a:r>
                      <a:endParaRPr lang="en-GB" sz="18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GB" sz="1800" u="none" strike="noStrike" dirty="0">
                          <a:effectLst/>
                          <a:latin typeface="Calibri" panose="020F0502020204030204" pitchFamily="34" charset="0"/>
                          <a:cs typeface="Calibri" panose="020F0502020204030204" pitchFamily="34" charset="0"/>
                        </a:rPr>
                        <a:t>2.4</a:t>
                      </a:r>
                      <a:endParaRPr lang="en-GB" sz="18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3049683214"/>
                  </a:ext>
                </a:extLst>
              </a:tr>
              <a:tr h="190500">
                <a:tc>
                  <a:txBody>
                    <a:bodyPr/>
                    <a:lstStyle/>
                    <a:p>
                      <a:pPr algn="l" fontAlgn="b"/>
                      <a:r>
                        <a:rPr lang="en-GB" sz="1800" u="none" strike="noStrike" dirty="0">
                          <a:effectLst/>
                          <a:latin typeface="Calibri" panose="020F0502020204030204" pitchFamily="34" charset="0"/>
                          <a:cs typeface="Calibri" panose="020F0502020204030204" pitchFamily="34" charset="0"/>
                        </a:rPr>
                        <a:t>height</a:t>
                      </a:r>
                      <a:endParaRPr lang="en-GB" sz="18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GB" sz="1800" u="none" strike="noStrike" dirty="0">
                          <a:effectLst/>
                          <a:latin typeface="Calibri" panose="020F0502020204030204" pitchFamily="34" charset="0"/>
                          <a:cs typeface="Calibri" panose="020F0502020204030204" pitchFamily="34" charset="0"/>
                        </a:rPr>
                        <a:t>0.3</a:t>
                      </a:r>
                      <a:endParaRPr lang="en-GB" sz="18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932742356"/>
                  </a:ext>
                </a:extLst>
              </a:tr>
              <a:tr h="190500">
                <a:tc>
                  <a:txBody>
                    <a:bodyPr/>
                    <a:lstStyle/>
                    <a:p>
                      <a:pPr algn="l" fontAlgn="b"/>
                      <a:r>
                        <a:rPr lang="en-GB" sz="1800" u="none" strike="noStrike">
                          <a:effectLst/>
                          <a:latin typeface="Calibri" panose="020F0502020204030204" pitchFamily="34" charset="0"/>
                          <a:cs typeface="Calibri" panose="020F0502020204030204" pitchFamily="34" charset="0"/>
                        </a:rPr>
                        <a:t>pattern: spotted</a:t>
                      </a:r>
                      <a:endParaRPr lang="en-GB" sz="18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GB" sz="1800" u="none" strike="noStrike" dirty="0">
                          <a:effectLst/>
                          <a:latin typeface="Calibri" panose="020F0502020204030204" pitchFamily="34" charset="0"/>
                          <a:cs typeface="Calibri" panose="020F0502020204030204" pitchFamily="34" charset="0"/>
                        </a:rPr>
                        <a:t>0.6</a:t>
                      </a:r>
                      <a:endParaRPr lang="en-GB" sz="18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247147708"/>
                  </a:ext>
                </a:extLst>
              </a:tr>
            </a:tbl>
          </a:graphicData>
        </a:graphic>
      </p:graphicFrame>
      <p:sp>
        <p:nvSpPr>
          <p:cNvPr id="6" name="TextBox 5">
            <a:extLst>
              <a:ext uri="{FF2B5EF4-FFF2-40B4-BE49-F238E27FC236}">
                <a16:creationId xmlns:a16="http://schemas.microsoft.com/office/drawing/2014/main" id="{98E72F72-3402-40FD-8F3E-7E724C440915}"/>
              </a:ext>
            </a:extLst>
          </p:cNvPr>
          <p:cNvSpPr txBox="1"/>
          <p:nvPr/>
        </p:nvSpPr>
        <p:spPr>
          <a:xfrm>
            <a:off x="1115616" y="1466956"/>
            <a:ext cx="6264696" cy="830997"/>
          </a:xfrm>
          <a:prstGeom prst="rect">
            <a:avLst/>
          </a:prstGeom>
          <a:noFill/>
        </p:spPr>
        <p:txBody>
          <a:bodyPr wrap="square" rtlCol="0">
            <a:spAutoFit/>
          </a:bodyPr>
          <a:lstStyle/>
          <a:p>
            <a:r>
              <a:rPr lang="en-GB" sz="2400" dirty="0"/>
              <a:t>Interpretation of binary explanatory variable: </a:t>
            </a:r>
            <a:r>
              <a:rPr lang="en-GB" sz="2400" b="1" dirty="0"/>
              <a:t>Patter (0= striped and 1= spotted)</a:t>
            </a:r>
          </a:p>
        </p:txBody>
      </p:sp>
      <p:sp>
        <p:nvSpPr>
          <p:cNvPr id="7" name="TextBox 6">
            <a:extLst>
              <a:ext uri="{FF2B5EF4-FFF2-40B4-BE49-F238E27FC236}">
                <a16:creationId xmlns:a16="http://schemas.microsoft.com/office/drawing/2014/main" id="{F49D1E00-6236-43E8-B87E-1B24D3442DB1}"/>
              </a:ext>
            </a:extLst>
          </p:cNvPr>
          <p:cNvSpPr txBox="1"/>
          <p:nvPr/>
        </p:nvSpPr>
        <p:spPr>
          <a:xfrm>
            <a:off x="333872" y="6422963"/>
            <a:ext cx="4032448" cy="369332"/>
          </a:xfrm>
          <a:prstGeom prst="rect">
            <a:avLst/>
          </a:prstGeom>
          <a:noFill/>
        </p:spPr>
        <p:txBody>
          <a:bodyPr wrap="square" rtlCol="0">
            <a:spAutoFit/>
          </a:bodyPr>
          <a:lstStyle/>
          <a:p>
            <a:r>
              <a:rPr lang="en-GB" dirty="0"/>
              <a:t>Dragons: © </a:t>
            </a:r>
            <a:r>
              <a:rPr lang="en-GB" dirty="0">
                <a:hlinkClick r:id="rId4"/>
              </a:rPr>
              <a:t>Allison Horst</a:t>
            </a:r>
            <a:endParaRPr lang="en-GB" dirty="0"/>
          </a:p>
        </p:txBody>
      </p:sp>
    </p:spTree>
    <p:extLst>
      <p:ext uri="{BB962C8B-B14F-4D97-AF65-F5344CB8AC3E}">
        <p14:creationId xmlns:p14="http://schemas.microsoft.com/office/powerpoint/2010/main" val="76213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lock&#10;&#10;Description automatically generated">
            <a:extLst>
              <a:ext uri="{FF2B5EF4-FFF2-40B4-BE49-F238E27FC236}">
                <a16:creationId xmlns:a16="http://schemas.microsoft.com/office/drawing/2014/main" id="{8D0BC5A9-29D3-4895-9E5F-4CB53A4A7E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1600" y="2138119"/>
            <a:ext cx="6571501" cy="4459233"/>
          </a:xfrm>
          <a:prstGeom prst="rect">
            <a:avLst/>
          </a:prstGeom>
        </p:spPr>
      </p:pic>
      <p:sp>
        <p:nvSpPr>
          <p:cNvPr id="3" name="Title 1">
            <a:extLst>
              <a:ext uri="{FF2B5EF4-FFF2-40B4-BE49-F238E27FC236}">
                <a16:creationId xmlns:a16="http://schemas.microsoft.com/office/drawing/2014/main" id="{5574EF89-641C-40A0-9421-2F345BA52C7B}"/>
              </a:ext>
            </a:extLst>
          </p:cNvPr>
          <p:cNvSpPr>
            <a:spLocks noGrp="1"/>
          </p:cNvSpPr>
          <p:nvPr>
            <p:ph type="title"/>
          </p:nvPr>
        </p:nvSpPr>
        <p:spPr>
          <a:xfrm>
            <a:off x="251520" y="260648"/>
            <a:ext cx="8229600" cy="1143000"/>
          </a:xfrm>
        </p:spPr>
        <p:txBody>
          <a:bodyPr/>
          <a:lstStyle/>
          <a:p>
            <a:r>
              <a:rPr lang="en-GB" b="1" dirty="0"/>
              <a:t>Predicting dragons’ weight given height and pattern</a:t>
            </a:r>
          </a:p>
        </p:txBody>
      </p:sp>
      <p:sp>
        <p:nvSpPr>
          <p:cNvPr id="2" name="TextBox 1">
            <a:extLst>
              <a:ext uri="{FF2B5EF4-FFF2-40B4-BE49-F238E27FC236}">
                <a16:creationId xmlns:a16="http://schemas.microsoft.com/office/drawing/2014/main" id="{03526D85-85D3-4406-A32F-FA8E7ADD2377}"/>
              </a:ext>
            </a:extLst>
          </p:cNvPr>
          <p:cNvSpPr txBox="1"/>
          <p:nvPr/>
        </p:nvSpPr>
        <p:spPr>
          <a:xfrm>
            <a:off x="611560" y="1403648"/>
            <a:ext cx="5544616" cy="461665"/>
          </a:xfrm>
          <a:prstGeom prst="rect">
            <a:avLst/>
          </a:prstGeom>
          <a:noFill/>
        </p:spPr>
        <p:txBody>
          <a:bodyPr wrap="square" rtlCol="0">
            <a:spAutoFit/>
          </a:bodyPr>
          <a:lstStyle/>
          <a:p>
            <a:r>
              <a:rPr lang="en-GB" sz="2400" dirty="0"/>
              <a:t>Predicted value for weight (y): 3.9 tons</a:t>
            </a:r>
          </a:p>
        </p:txBody>
      </p:sp>
      <p:sp>
        <p:nvSpPr>
          <p:cNvPr id="6" name="TextBox 5">
            <a:extLst>
              <a:ext uri="{FF2B5EF4-FFF2-40B4-BE49-F238E27FC236}">
                <a16:creationId xmlns:a16="http://schemas.microsoft.com/office/drawing/2014/main" id="{A5A985AD-531C-459E-94A2-24C4EBC15058}"/>
              </a:ext>
            </a:extLst>
          </p:cNvPr>
          <p:cNvSpPr txBox="1"/>
          <p:nvPr/>
        </p:nvSpPr>
        <p:spPr>
          <a:xfrm>
            <a:off x="224902" y="6488668"/>
            <a:ext cx="4032448" cy="369332"/>
          </a:xfrm>
          <a:prstGeom prst="rect">
            <a:avLst/>
          </a:prstGeom>
          <a:noFill/>
        </p:spPr>
        <p:txBody>
          <a:bodyPr wrap="square" rtlCol="0">
            <a:spAutoFit/>
          </a:bodyPr>
          <a:lstStyle/>
          <a:p>
            <a:r>
              <a:rPr lang="en-GB" dirty="0"/>
              <a:t>Dragons: © </a:t>
            </a:r>
            <a:r>
              <a:rPr lang="en-GB" dirty="0">
                <a:hlinkClick r:id="rId3"/>
              </a:rPr>
              <a:t>Allison Horst</a:t>
            </a:r>
            <a:endParaRPr lang="en-GB" dirty="0"/>
          </a:p>
        </p:txBody>
      </p:sp>
    </p:spTree>
    <p:extLst>
      <p:ext uri="{BB962C8B-B14F-4D97-AF65-F5344CB8AC3E}">
        <p14:creationId xmlns:p14="http://schemas.microsoft.com/office/powerpoint/2010/main" val="345870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sign&#10;&#10;Description automatically generated">
            <a:extLst>
              <a:ext uri="{FF2B5EF4-FFF2-40B4-BE49-F238E27FC236}">
                <a16:creationId xmlns:a16="http://schemas.microsoft.com/office/drawing/2014/main" id="{3E90000A-72E1-453F-8FAA-25BDD01BC6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5736" y="2220149"/>
            <a:ext cx="5894664" cy="3999951"/>
          </a:xfrm>
          <a:prstGeom prst="rect">
            <a:avLst/>
          </a:prstGeom>
        </p:spPr>
      </p:pic>
      <p:sp>
        <p:nvSpPr>
          <p:cNvPr id="3" name="Title 1">
            <a:extLst>
              <a:ext uri="{FF2B5EF4-FFF2-40B4-BE49-F238E27FC236}">
                <a16:creationId xmlns:a16="http://schemas.microsoft.com/office/drawing/2014/main" id="{97CF5559-9A0D-415B-822C-4A9B05E3D93B}"/>
              </a:ext>
            </a:extLst>
          </p:cNvPr>
          <p:cNvSpPr>
            <a:spLocks noGrp="1"/>
          </p:cNvSpPr>
          <p:nvPr>
            <p:ph type="title"/>
          </p:nvPr>
        </p:nvSpPr>
        <p:spPr>
          <a:xfrm>
            <a:off x="251520" y="260648"/>
            <a:ext cx="8229600" cy="1143000"/>
          </a:xfrm>
        </p:spPr>
        <p:txBody>
          <a:bodyPr/>
          <a:lstStyle/>
          <a:p>
            <a:r>
              <a:rPr lang="en-GB" b="1" dirty="0"/>
              <a:t>Predicting dragons’ weight given height and pattern</a:t>
            </a:r>
          </a:p>
        </p:txBody>
      </p:sp>
      <p:sp>
        <p:nvSpPr>
          <p:cNvPr id="2" name="TextBox 1">
            <a:extLst>
              <a:ext uri="{FF2B5EF4-FFF2-40B4-BE49-F238E27FC236}">
                <a16:creationId xmlns:a16="http://schemas.microsoft.com/office/drawing/2014/main" id="{C1D49535-1A86-4BFD-AB39-FD4F6EB9A54B}"/>
              </a:ext>
            </a:extLst>
          </p:cNvPr>
          <p:cNvSpPr txBox="1"/>
          <p:nvPr/>
        </p:nvSpPr>
        <p:spPr>
          <a:xfrm>
            <a:off x="611560" y="1403648"/>
            <a:ext cx="7704856" cy="830997"/>
          </a:xfrm>
          <a:prstGeom prst="rect">
            <a:avLst/>
          </a:prstGeom>
          <a:noFill/>
        </p:spPr>
        <p:txBody>
          <a:bodyPr wrap="square" rtlCol="0">
            <a:spAutoFit/>
          </a:bodyPr>
          <a:lstStyle/>
          <a:p>
            <a:r>
              <a:rPr lang="en-GB" altLang="en-US" sz="2400" b="1" dirty="0"/>
              <a:t>Residual (e): </a:t>
            </a:r>
            <a:r>
              <a:rPr lang="en-GB" altLang="en-US" sz="2400" dirty="0"/>
              <a:t>The </a:t>
            </a:r>
            <a:r>
              <a:rPr lang="en-GB" altLang="en-US" sz="2400" b="1" dirty="0">
                <a:solidFill>
                  <a:srgbClr val="00B050"/>
                </a:solidFill>
              </a:rPr>
              <a:t>difference</a:t>
            </a:r>
            <a:r>
              <a:rPr lang="en-GB" altLang="en-US" sz="2400" dirty="0"/>
              <a:t> between the actual value of </a:t>
            </a:r>
            <a:r>
              <a:rPr lang="en-GB" altLang="en-US" sz="2400" dirty="0" err="1"/>
              <a:t>y</a:t>
            </a:r>
            <a:r>
              <a:rPr lang="en-GB" altLang="en-US" sz="2400" baseline="-25000" dirty="0" err="1"/>
              <a:t>i</a:t>
            </a:r>
            <a:r>
              <a:rPr lang="en-GB" altLang="en-US" sz="2400" dirty="0"/>
              <a:t> and the predicted </a:t>
            </a:r>
            <a:r>
              <a:rPr lang="en-GB" sz="2400" dirty="0" err="1"/>
              <a:t>y̅</a:t>
            </a:r>
            <a:r>
              <a:rPr lang="en-GB" sz="2400" baseline="-25000" dirty="0" err="1"/>
              <a:t>i</a:t>
            </a:r>
            <a:endParaRPr lang="en-GB" sz="2400" baseline="-25000" dirty="0"/>
          </a:p>
        </p:txBody>
      </p:sp>
      <p:sp>
        <p:nvSpPr>
          <p:cNvPr id="6" name="TextBox 5">
            <a:extLst>
              <a:ext uri="{FF2B5EF4-FFF2-40B4-BE49-F238E27FC236}">
                <a16:creationId xmlns:a16="http://schemas.microsoft.com/office/drawing/2014/main" id="{B9C57F05-3F45-4944-9594-E1EBE17D4C61}"/>
              </a:ext>
            </a:extLst>
          </p:cNvPr>
          <p:cNvSpPr txBox="1"/>
          <p:nvPr/>
        </p:nvSpPr>
        <p:spPr>
          <a:xfrm>
            <a:off x="179512" y="6412686"/>
            <a:ext cx="4032448" cy="369332"/>
          </a:xfrm>
          <a:prstGeom prst="rect">
            <a:avLst/>
          </a:prstGeom>
          <a:noFill/>
        </p:spPr>
        <p:txBody>
          <a:bodyPr wrap="square" rtlCol="0">
            <a:spAutoFit/>
          </a:bodyPr>
          <a:lstStyle/>
          <a:p>
            <a:r>
              <a:rPr lang="en-GB" dirty="0"/>
              <a:t>Dragons: © </a:t>
            </a:r>
            <a:r>
              <a:rPr lang="en-GB" dirty="0">
                <a:hlinkClick r:id="rId4"/>
              </a:rPr>
              <a:t>Allison Horst</a:t>
            </a:r>
            <a:endParaRPr lang="en-GB" dirty="0"/>
          </a:p>
        </p:txBody>
      </p:sp>
    </p:spTree>
    <p:extLst>
      <p:ext uri="{BB962C8B-B14F-4D97-AF65-F5344CB8AC3E}">
        <p14:creationId xmlns:p14="http://schemas.microsoft.com/office/powerpoint/2010/main" val="3802942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room&#10;&#10;Description automatically generated">
            <a:extLst>
              <a:ext uri="{FF2B5EF4-FFF2-40B4-BE49-F238E27FC236}">
                <a16:creationId xmlns:a16="http://schemas.microsoft.com/office/drawing/2014/main" id="{78C4C666-A942-4540-B088-428E7A31C3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3568" y="1988840"/>
            <a:ext cx="6774164" cy="4290466"/>
          </a:xfrm>
          <a:prstGeom prst="rect">
            <a:avLst/>
          </a:prstGeom>
        </p:spPr>
      </p:pic>
      <p:sp>
        <p:nvSpPr>
          <p:cNvPr id="4" name="Title 1">
            <a:extLst>
              <a:ext uri="{FF2B5EF4-FFF2-40B4-BE49-F238E27FC236}">
                <a16:creationId xmlns:a16="http://schemas.microsoft.com/office/drawing/2014/main" id="{4616A69D-CBAA-4662-9133-958116D0EA86}"/>
              </a:ext>
            </a:extLst>
          </p:cNvPr>
          <p:cNvSpPr>
            <a:spLocks noGrp="1"/>
          </p:cNvSpPr>
          <p:nvPr>
            <p:ph type="title"/>
          </p:nvPr>
        </p:nvSpPr>
        <p:spPr>
          <a:xfrm>
            <a:off x="251520" y="260648"/>
            <a:ext cx="8229600" cy="1143000"/>
          </a:xfrm>
        </p:spPr>
        <p:txBody>
          <a:bodyPr/>
          <a:lstStyle/>
          <a:p>
            <a:r>
              <a:rPr lang="en-GB" b="1" dirty="0"/>
              <a:t>Assumptions: Normality of the residuals</a:t>
            </a:r>
          </a:p>
        </p:txBody>
      </p:sp>
      <p:sp>
        <p:nvSpPr>
          <p:cNvPr id="6" name="TextBox 5">
            <a:extLst>
              <a:ext uri="{FF2B5EF4-FFF2-40B4-BE49-F238E27FC236}">
                <a16:creationId xmlns:a16="http://schemas.microsoft.com/office/drawing/2014/main" id="{0516A8EF-5638-4715-8061-7612D155B195}"/>
              </a:ext>
            </a:extLst>
          </p:cNvPr>
          <p:cNvSpPr txBox="1"/>
          <p:nvPr/>
        </p:nvSpPr>
        <p:spPr>
          <a:xfrm>
            <a:off x="333872" y="6465004"/>
            <a:ext cx="4032448" cy="369332"/>
          </a:xfrm>
          <a:prstGeom prst="rect">
            <a:avLst/>
          </a:prstGeom>
          <a:noFill/>
        </p:spPr>
        <p:txBody>
          <a:bodyPr wrap="square" rtlCol="0">
            <a:spAutoFit/>
          </a:bodyPr>
          <a:lstStyle/>
          <a:p>
            <a:r>
              <a:rPr lang="en-GB" dirty="0"/>
              <a:t>Dragons: © </a:t>
            </a:r>
            <a:r>
              <a:rPr lang="en-GB" dirty="0">
                <a:hlinkClick r:id="rId3"/>
              </a:rPr>
              <a:t>Allison Horst</a:t>
            </a:r>
            <a:endParaRPr lang="en-GB" dirty="0"/>
          </a:p>
        </p:txBody>
      </p:sp>
    </p:spTree>
    <p:extLst>
      <p:ext uri="{BB962C8B-B14F-4D97-AF65-F5344CB8AC3E}">
        <p14:creationId xmlns:p14="http://schemas.microsoft.com/office/powerpoint/2010/main" val="3314457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4B85557-2C5F-48F1-9ED7-3FE11DB27F3D}"/>
              </a:ext>
            </a:extLst>
          </p:cNvPr>
          <p:cNvPicPr>
            <a:picLocks noGrp="1" noChangeAspect="1"/>
          </p:cNvPicPr>
          <p:nvPr>
            <p:ph idx="1"/>
          </p:nvPr>
        </p:nvPicPr>
        <p:blipFill>
          <a:blip r:embed="rId2"/>
          <a:stretch>
            <a:fillRect/>
          </a:stretch>
        </p:blipFill>
        <p:spPr>
          <a:xfrm>
            <a:off x="1979713" y="2132856"/>
            <a:ext cx="4989016" cy="3026124"/>
          </a:xfrm>
          <a:prstGeom prst="rect">
            <a:avLst/>
          </a:prstGeom>
        </p:spPr>
      </p:pic>
      <p:sp>
        <p:nvSpPr>
          <p:cNvPr id="4" name="Title 1">
            <a:extLst>
              <a:ext uri="{FF2B5EF4-FFF2-40B4-BE49-F238E27FC236}">
                <a16:creationId xmlns:a16="http://schemas.microsoft.com/office/drawing/2014/main" id="{FBFA186A-328D-423A-B3F3-4099448A924F}"/>
              </a:ext>
            </a:extLst>
          </p:cNvPr>
          <p:cNvSpPr>
            <a:spLocks noGrp="1"/>
          </p:cNvSpPr>
          <p:nvPr>
            <p:ph type="title"/>
          </p:nvPr>
        </p:nvSpPr>
        <p:spPr>
          <a:xfrm>
            <a:off x="1331119" y="1052513"/>
            <a:ext cx="6172200" cy="857250"/>
          </a:xfrm>
        </p:spPr>
        <p:txBody>
          <a:bodyPr>
            <a:normAutofit fontScale="90000"/>
          </a:bodyPr>
          <a:lstStyle/>
          <a:p>
            <a:r>
              <a:rPr lang="en-GB" b="1" dirty="0"/>
              <a:t>MLR Assumptions: Equality of variance</a:t>
            </a:r>
          </a:p>
        </p:txBody>
      </p:sp>
    </p:spTree>
    <p:extLst>
      <p:ext uri="{BB962C8B-B14F-4D97-AF65-F5344CB8AC3E}">
        <p14:creationId xmlns:p14="http://schemas.microsoft.com/office/powerpoint/2010/main" val="261193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6EA49-86D6-48F4-A0BA-854DF01A069F}"/>
              </a:ext>
            </a:extLst>
          </p:cNvPr>
          <p:cNvSpPr>
            <a:spLocks noGrp="1"/>
          </p:cNvSpPr>
          <p:nvPr>
            <p:ph type="title"/>
          </p:nvPr>
        </p:nvSpPr>
        <p:spPr/>
        <p:txBody>
          <a:bodyPr/>
          <a:lstStyle/>
          <a:p>
            <a:r>
              <a:rPr lang="en-GB" b="1" dirty="0"/>
              <a:t>Multiple Linear Regression</a:t>
            </a:r>
          </a:p>
        </p:txBody>
      </p:sp>
      <p:sp>
        <p:nvSpPr>
          <p:cNvPr id="3" name="Content Placeholder 2">
            <a:extLst>
              <a:ext uri="{FF2B5EF4-FFF2-40B4-BE49-F238E27FC236}">
                <a16:creationId xmlns:a16="http://schemas.microsoft.com/office/drawing/2014/main" id="{41B805DD-7A9C-4071-9FC5-28929F2F8B7D}"/>
              </a:ext>
            </a:extLst>
          </p:cNvPr>
          <p:cNvSpPr>
            <a:spLocks noGrp="1"/>
          </p:cNvSpPr>
          <p:nvPr>
            <p:ph idx="1"/>
          </p:nvPr>
        </p:nvSpPr>
        <p:spPr/>
        <p:txBody>
          <a:bodyPr/>
          <a:lstStyle/>
          <a:p>
            <a:pPr marL="0" indent="0">
              <a:buNone/>
            </a:pPr>
            <a:r>
              <a:rPr lang="en-GB" altLang="en-US" sz="2800" b="1" dirty="0"/>
              <a:t>Aim </a:t>
            </a:r>
          </a:p>
          <a:p>
            <a:r>
              <a:rPr lang="en-GB" altLang="en-US" sz="2400" dirty="0"/>
              <a:t>To find a </a:t>
            </a:r>
            <a:r>
              <a:rPr lang="en-GB" altLang="en-US" sz="2400" b="1" dirty="0">
                <a:solidFill>
                  <a:srgbClr val="00B050"/>
                </a:solidFill>
              </a:rPr>
              <a:t>straight line </a:t>
            </a:r>
            <a:r>
              <a:rPr lang="en-GB" altLang="en-US" sz="2400" dirty="0"/>
              <a:t>to summarise the relationship between the dependent and independent variables</a:t>
            </a:r>
          </a:p>
          <a:p>
            <a:r>
              <a:rPr lang="en-GB" sz="2400" dirty="0"/>
              <a:t>This line is the line of </a:t>
            </a:r>
            <a:r>
              <a:rPr lang="en-GB" sz="2400" b="1" dirty="0">
                <a:solidFill>
                  <a:srgbClr val="00B050"/>
                </a:solidFill>
              </a:rPr>
              <a:t>best fit </a:t>
            </a:r>
            <a:r>
              <a:rPr lang="en-GB" sz="2400" dirty="0"/>
              <a:t>that minimises the sum of the squared residuals</a:t>
            </a:r>
          </a:p>
          <a:p>
            <a:pPr lvl="1"/>
            <a:r>
              <a:rPr lang="en-GB" sz="2000" dirty="0"/>
              <a:t>Best does not mean necessarily “good”</a:t>
            </a:r>
          </a:p>
          <a:p>
            <a:pPr marL="0" indent="0">
              <a:buNone/>
            </a:pPr>
            <a:endParaRPr lang="en-GB" dirty="0"/>
          </a:p>
        </p:txBody>
      </p:sp>
    </p:spTree>
    <p:extLst>
      <p:ext uri="{BB962C8B-B14F-4D97-AF65-F5344CB8AC3E}">
        <p14:creationId xmlns:p14="http://schemas.microsoft.com/office/powerpoint/2010/main" val="35677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E7FA3-77F2-4F5E-87E6-190F59D7214A}"/>
              </a:ext>
            </a:extLst>
          </p:cNvPr>
          <p:cNvSpPr>
            <a:spLocks noGrp="1"/>
          </p:cNvSpPr>
          <p:nvPr>
            <p:ph type="title"/>
          </p:nvPr>
        </p:nvSpPr>
        <p:spPr/>
        <p:txBody>
          <a:bodyPr/>
          <a:lstStyle/>
          <a:p>
            <a:r>
              <a:rPr lang="en-GB" dirty="0"/>
              <a:t>Your turn using the CSEW teaching data set</a:t>
            </a:r>
          </a:p>
        </p:txBody>
      </p:sp>
      <p:sp>
        <p:nvSpPr>
          <p:cNvPr id="3" name="Content Placeholder 2">
            <a:extLst>
              <a:ext uri="{FF2B5EF4-FFF2-40B4-BE49-F238E27FC236}">
                <a16:creationId xmlns:a16="http://schemas.microsoft.com/office/drawing/2014/main" id="{F2EF4C7A-874A-4CDD-A7DF-0FE739BF0196}"/>
              </a:ext>
            </a:extLst>
          </p:cNvPr>
          <p:cNvSpPr>
            <a:spLocks noGrp="1"/>
          </p:cNvSpPr>
          <p:nvPr>
            <p:ph idx="1"/>
          </p:nvPr>
        </p:nvSpPr>
        <p:spPr>
          <a:xfrm>
            <a:off x="285225" y="1403648"/>
            <a:ext cx="8229600" cy="5380979"/>
          </a:xfrm>
        </p:spPr>
        <p:txBody>
          <a:bodyPr>
            <a:normAutofit fontScale="85000" lnSpcReduction="20000"/>
          </a:bodyPr>
          <a:lstStyle/>
          <a:p>
            <a:pPr marL="0" indent="0">
              <a:buNone/>
            </a:pPr>
            <a:r>
              <a:rPr lang="en-GB" sz="2300" b="1" dirty="0"/>
              <a:t>Dependent variable</a:t>
            </a:r>
            <a:r>
              <a:rPr lang="en-GB" sz="2300" b="1" dirty="0">
                <a:solidFill>
                  <a:srgbClr val="00B050"/>
                </a:solidFill>
              </a:rPr>
              <a:t>:</a:t>
            </a:r>
          </a:p>
          <a:p>
            <a:pPr marL="0" indent="0">
              <a:buNone/>
            </a:pPr>
            <a:endParaRPr lang="en-GB" sz="2300" b="1" dirty="0">
              <a:solidFill>
                <a:srgbClr val="00B050"/>
              </a:solidFill>
            </a:endParaRPr>
          </a:p>
          <a:p>
            <a:pPr marL="0" indent="0">
              <a:buNone/>
            </a:pPr>
            <a:r>
              <a:rPr lang="en-GB" sz="2300" b="1" dirty="0" err="1">
                <a:solidFill>
                  <a:srgbClr val="00B050"/>
                </a:solidFill>
              </a:rPr>
              <a:t>Effectx</a:t>
            </a:r>
            <a:r>
              <a:rPr lang="en-GB" sz="2300" b="1" dirty="0">
                <a:solidFill>
                  <a:srgbClr val="00B050"/>
                </a:solidFill>
              </a:rPr>
              <a:t>: </a:t>
            </a:r>
            <a:r>
              <a:rPr lang="en-GB" sz="2300" dirty="0"/>
              <a:t>Effectiveness of Criminal  Justice System (high score= high opinion) [</a:t>
            </a:r>
            <a:r>
              <a:rPr lang="en-GB" sz="2300" b="1" dirty="0"/>
              <a:t>Derived from </a:t>
            </a:r>
            <a:r>
              <a:rPr lang="en-GB" sz="2300" dirty="0" err="1"/>
              <a:t>cjspolb</a:t>
            </a:r>
            <a:r>
              <a:rPr lang="en-GB" sz="2300" dirty="0"/>
              <a:t> </a:t>
            </a:r>
            <a:r>
              <a:rPr lang="en-GB" sz="2300" dirty="0" err="1"/>
              <a:t>cjscpsb</a:t>
            </a:r>
            <a:r>
              <a:rPr lang="en-GB" sz="2300" dirty="0"/>
              <a:t> cjscrt2a cjscrt2b cjsps1b cjsps2b] </a:t>
            </a:r>
          </a:p>
          <a:p>
            <a:endParaRPr lang="en-GB" dirty="0"/>
          </a:p>
          <a:p>
            <a:r>
              <a:rPr lang="en-GB" b="1" dirty="0" err="1"/>
              <a:t>Cjspolb</a:t>
            </a:r>
            <a:r>
              <a:rPr lang="en-GB" b="1" dirty="0"/>
              <a:t>: </a:t>
            </a:r>
            <a:r>
              <a:rPr lang="en-GB" dirty="0"/>
              <a:t>How confident are you that the police are effective at catching criminals? (Module A and B) </a:t>
            </a:r>
          </a:p>
          <a:p>
            <a:endParaRPr lang="en-GB" dirty="0"/>
          </a:p>
          <a:p>
            <a:r>
              <a:rPr lang="en-GB" b="1" dirty="0" err="1"/>
              <a:t>Cjscpsb</a:t>
            </a:r>
            <a:r>
              <a:rPr lang="en-GB" b="1" dirty="0"/>
              <a:t>: </a:t>
            </a:r>
            <a:r>
              <a:rPr lang="en-GB" dirty="0"/>
              <a:t>How confident are you that the Crown Prosecution Service is effective at prosecuting people accused of committing a crime? (Module A and B ) </a:t>
            </a:r>
          </a:p>
          <a:p>
            <a:endParaRPr lang="en-GB" dirty="0"/>
          </a:p>
          <a:p>
            <a:r>
              <a:rPr lang="en-GB" b="1" dirty="0"/>
              <a:t>Cjscrt2a: </a:t>
            </a:r>
            <a:r>
              <a:rPr lang="en-GB" dirty="0"/>
              <a:t>How confident are you that the Courts are effective at dealing with cases promptly? (Module A and B ) </a:t>
            </a:r>
          </a:p>
          <a:p>
            <a:pPr marL="0" indent="0">
              <a:buNone/>
            </a:pPr>
            <a:endParaRPr lang="en-GB" dirty="0"/>
          </a:p>
          <a:p>
            <a:r>
              <a:rPr lang="en-GB" b="1" dirty="0"/>
              <a:t>Cjscrt2b: </a:t>
            </a:r>
            <a:r>
              <a:rPr lang="en-GB" dirty="0"/>
              <a:t>How confident are you that the Courts are effective at giving punishments which fit the crime? (Module A and B) </a:t>
            </a:r>
          </a:p>
          <a:p>
            <a:pPr marL="0" indent="0">
              <a:buNone/>
            </a:pPr>
            <a:endParaRPr lang="en-GB" dirty="0"/>
          </a:p>
          <a:p>
            <a:r>
              <a:rPr lang="en-GB" b="1" dirty="0"/>
              <a:t>Cjsps1b: </a:t>
            </a:r>
            <a:r>
              <a:rPr lang="en-GB" dirty="0"/>
              <a:t>How confident are you that prisons are effective at punishing offenders who have been convicted of a crime? (Module A and B) </a:t>
            </a:r>
          </a:p>
          <a:p>
            <a:pPr marL="0" indent="0">
              <a:buNone/>
            </a:pPr>
            <a:r>
              <a:rPr lang="en-GB" dirty="0"/>
              <a:t> </a:t>
            </a:r>
          </a:p>
          <a:p>
            <a:r>
              <a:rPr lang="en-GB" b="1" dirty="0"/>
              <a:t>Cjsps2b: </a:t>
            </a:r>
            <a:r>
              <a:rPr lang="en-GB" dirty="0"/>
              <a:t>How confident are you that prisons are effective at rehabilitating offenders who have been convicted of a crime? (Module A and B ) </a:t>
            </a:r>
          </a:p>
        </p:txBody>
      </p:sp>
    </p:spTree>
    <p:extLst>
      <p:ext uri="{BB962C8B-B14F-4D97-AF65-F5344CB8AC3E}">
        <p14:creationId xmlns:p14="http://schemas.microsoft.com/office/powerpoint/2010/main" val="1453300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b="1" dirty="0"/>
              <a:t>It all start with a question</a:t>
            </a:r>
          </a:p>
        </p:txBody>
      </p:sp>
      <p:sp>
        <p:nvSpPr>
          <p:cNvPr id="9" name="Content Placeholder 8"/>
          <p:cNvSpPr>
            <a:spLocks noGrp="1"/>
          </p:cNvSpPr>
          <p:nvPr>
            <p:ph idx="1"/>
          </p:nvPr>
        </p:nvSpPr>
        <p:spPr/>
        <p:txBody>
          <a:bodyPr/>
          <a:lstStyle/>
          <a:p>
            <a:pPr marL="342900" lvl="1" indent="0">
              <a:buNone/>
            </a:pPr>
            <a:endParaRPr lang="en-GB" dirty="0"/>
          </a:p>
          <a:p>
            <a:pPr lvl="1"/>
            <a:endParaRPr lang="en-GB" dirty="0"/>
          </a:p>
          <a:p>
            <a:endParaRPr lang="en-GB" dirty="0"/>
          </a:p>
          <a:p>
            <a:pPr marL="0" indent="0">
              <a:buNone/>
            </a:pPr>
            <a:r>
              <a:rPr lang="en-GB" sz="2400" b="1" dirty="0"/>
              <a:t>Factors associated to the Confidence of the criminal Justice System</a:t>
            </a:r>
          </a:p>
          <a:p>
            <a:pPr marL="0" indent="0">
              <a:buNone/>
            </a:pPr>
            <a:endParaRPr lang="en-GB" b="1" dirty="0"/>
          </a:p>
          <a:p>
            <a:pPr marL="0" indent="0">
              <a:buNone/>
            </a:pPr>
            <a:r>
              <a:rPr lang="en-GB" b="1" dirty="0"/>
              <a:t>What are the factors associated with higher levels of confidence in the CJS?</a:t>
            </a:r>
          </a:p>
          <a:p>
            <a:pPr marL="0" indent="0">
              <a:buNone/>
            </a:pPr>
            <a:endParaRPr lang="en-GB" b="1" dirty="0"/>
          </a:p>
        </p:txBody>
      </p:sp>
      <p:pic>
        <p:nvPicPr>
          <p:cNvPr id="4" name="Picture 3">
            <a:extLst>
              <a:ext uri="{FF2B5EF4-FFF2-40B4-BE49-F238E27FC236}">
                <a16:creationId xmlns:a16="http://schemas.microsoft.com/office/drawing/2014/main" id="{7EE20C50-8E18-4729-9C9A-AF21CE444F05}"/>
              </a:ext>
            </a:extLst>
          </p:cNvPr>
          <p:cNvPicPr>
            <a:picLocks noChangeAspect="1"/>
          </p:cNvPicPr>
          <p:nvPr/>
        </p:nvPicPr>
        <p:blipFill>
          <a:blip r:embed="rId3"/>
          <a:stretch>
            <a:fillRect/>
          </a:stretch>
        </p:blipFill>
        <p:spPr>
          <a:xfrm>
            <a:off x="5019150" y="260648"/>
            <a:ext cx="3495675" cy="1524000"/>
          </a:xfrm>
          <a:prstGeom prst="rect">
            <a:avLst/>
          </a:prstGeom>
        </p:spPr>
      </p:pic>
    </p:spTree>
    <p:extLst>
      <p:ext uri="{BB962C8B-B14F-4D97-AF65-F5344CB8AC3E}">
        <p14:creationId xmlns:p14="http://schemas.microsoft.com/office/powerpoint/2010/main" val="1056690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05BD2-16BA-48CF-A652-2A48653CC386}"/>
              </a:ext>
            </a:extLst>
          </p:cNvPr>
          <p:cNvSpPr>
            <a:spLocks noGrp="1"/>
          </p:cNvSpPr>
          <p:nvPr>
            <p:ph type="title"/>
          </p:nvPr>
        </p:nvSpPr>
        <p:spPr/>
        <p:txBody>
          <a:bodyPr/>
          <a:lstStyle/>
          <a:p>
            <a:r>
              <a:rPr lang="en-GB" dirty="0"/>
              <a:t>References</a:t>
            </a:r>
          </a:p>
        </p:txBody>
      </p:sp>
      <p:sp>
        <p:nvSpPr>
          <p:cNvPr id="3" name="Content Placeholder 2">
            <a:extLst>
              <a:ext uri="{FF2B5EF4-FFF2-40B4-BE49-F238E27FC236}">
                <a16:creationId xmlns:a16="http://schemas.microsoft.com/office/drawing/2014/main" id="{915AACA4-E695-4138-9F71-FC51FF1B70E3}"/>
              </a:ext>
            </a:extLst>
          </p:cNvPr>
          <p:cNvSpPr>
            <a:spLocks noGrp="1"/>
          </p:cNvSpPr>
          <p:nvPr>
            <p:ph idx="1"/>
          </p:nvPr>
        </p:nvSpPr>
        <p:spPr/>
        <p:txBody>
          <a:bodyPr>
            <a:normAutofit fontScale="92500" lnSpcReduction="10000"/>
          </a:bodyPr>
          <a:lstStyle/>
          <a:p>
            <a:r>
              <a:rPr lang="en-GB" dirty="0"/>
              <a:t>OECD (2017), “Effectiveness and fairness of judicial systems”, in Government at a Glance 2017, OECD Publishing, Paris. (</a:t>
            </a:r>
            <a:r>
              <a:rPr lang="pt-BR" dirty="0"/>
              <a:t>DOI: </a:t>
            </a:r>
            <a:r>
              <a:rPr lang="pt-BR" dirty="0">
                <a:hlinkClick r:id="rId2"/>
              </a:rPr>
              <a:t>https://doi.org/10.1787/gov_glance-2017-91-en</a:t>
            </a:r>
            <a:r>
              <a:rPr lang="pt-BR" dirty="0"/>
              <a:t>)</a:t>
            </a:r>
          </a:p>
          <a:p>
            <a:endParaRPr lang="pt-BR" dirty="0"/>
          </a:p>
          <a:p>
            <a:r>
              <a:rPr lang="en-GB" dirty="0"/>
              <a:t>Sentencing Council (2019). Public knowledge of and confidence in the Criminal Justice System and </a:t>
            </a:r>
            <a:r>
              <a:rPr lang="en-GB" dirty="0" err="1"/>
              <a:t>Sentecing</a:t>
            </a:r>
            <a:r>
              <a:rPr lang="en-GB" dirty="0"/>
              <a:t>. Retrieved online 28/01/2020: </a:t>
            </a:r>
            <a:r>
              <a:rPr lang="en-GB" dirty="0">
                <a:hlinkClick r:id="rId3"/>
              </a:rPr>
              <a:t>https://www.sentencingcouncil.org.uk/wp-content/uploads/Public-Knowledge-of-and-Confidence-in-the-Criminal-Justice-System-and-Sentencing.pdf</a:t>
            </a:r>
            <a:endParaRPr lang="en-GB" dirty="0"/>
          </a:p>
          <a:p>
            <a:endParaRPr lang="en-GB" dirty="0"/>
          </a:p>
          <a:p>
            <a:r>
              <a:rPr lang="en-GB" dirty="0"/>
              <a:t>Jansson, K. (2015). Public confidence in the Criminal Justice System – findings from the Crime Survey for England and Wales (2013/14). Retrieved online 28/01/2020: </a:t>
            </a:r>
            <a:r>
              <a:rPr lang="en-GB" dirty="0">
                <a:hlinkClick r:id="rId4"/>
              </a:rPr>
              <a:t>https://assets.publishing.service.gov.uk/government/uploads/system/uploads/attachment_data/file/449444/public-confidence.pdf</a:t>
            </a:r>
            <a:endParaRPr lang="en-GB" dirty="0"/>
          </a:p>
          <a:p>
            <a:pPr marL="0" indent="0">
              <a:buNone/>
            </a:pPr>
            <a:endParaRPr lang="en-GB" dirty="0"/>
          </a:p>
          <a:p>
            <a:r>
              <a:rPr lang="en-GB" dirty="0"/>
              <a:t>Field et al (2013). Discovering Statistics Using R. Sage Publications</a:t>
            </a:r>
          </a:p>
          <a:p>
            <a:pPr marL="0" indent="0">
              <a:buNone/>
            </a:pPr>
            <a:endParaRPr lang="en-GB" dirty="0"/>
          </a:p>
          <a:p>
            <a:r>
              <a:rPr lang="en-GB" dirty="0"/>
              <a:t>Gelman, A: Hill, J. (2007) Data Analysis using regression and multilevel/hierarchical models. Cambridge University Press. </a:t>
            </a:r>
          </a:p>
        </p:txBody>
      </p:sp>
    </p:spTree>
    <p:extLst>
      <p:ext uri="{BB962C8B-B14F-4D97-AF65-F5344CB8AC3E}">
        <p14:creationId xmlns:p14="http://schemas.microsoft.com/office/powerpoint/2010/main" val="30678517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p:cNvSpPr>
            <a:spLocks noGrp="1"/>
          </p:cNvSpPr>
          <p:nvPr>
            <p:ph sz="quarter" idx="14"/>
          </p:nvPr>
        </p:nvSpPr>
        <p:spPr/>
        <p:txBody>
          <a:bodyPr>
            <a:normAutofit/>
          </a:bodyPr>
          <a:lstStyle/>
          <a:p>
            <a:endParaRPr lang="en-GB" dirty="0"/>
          </a:p>
        </p:txBody>
      </p:sp>
      <p:sp>
        <p:nvSpPr>
          <p:cNvPr id="16" name="Content Placeholder 15"/>
          <p:cNvSpPr>
            <a:spLocks noGrp="1"/>
          </p:cNvSpPr>
          <p:nvPr>
            <p:ph sz="quarter" idx="15"/>
          </p:nvPr>
        </p:nvSpPr>
        <p:spPr/>
        <p:txBody>
          <a:bodyPr>
            <a:normAutofit/>
          </a:bodyPr>
          <a:lstStyle/>
          <a:p>
            <a:r>
              <a:rPr lang="en-GB" dirty="0"/>
              <a:t>Ana Morales-Gomez</a:t>
            </a:r>
          </a:p>
        </p:txBody>
      </p:sp>
      <p:sp>
        <p:nvSpPr>
          <p:cNvPr id="17" name="Content Placeholder 16"/>
          <p:cNvSpPr>
            <a:spLocks noGrp="1"/>
          </p:cNvSpPr>
          <p:nvPr>
            <p:ph sz="quarter" idx="16"/>
          </p:nvPr>
        </p:nvSpPr>
        <p:spPr>
          <a:xfrm>
            <a:off x="467545" y="3799400"/>
            <a:ext cx="3780234" cy="540544"/>
          </a:xfrm>
        </p:spPr>
        <p:txBody>
          <a:bodyPr>
            <a:normAutofit fontScale="77500" lnSpcReduction="20000"/>
          </a:bodyPr>
          <a:lstStyle/>
          <a:p>
            <a:r>
              <a:rPr lang="en-GB" dirty="0"/>
              <a:t>ana.morales@manchester.ac.uk</a:t>
            </a:r>
          </a:p>
          <a:p>
            <a:endParaRPr lang="en-GB" dirty="0"/>
          </a:p>
        </p:txBody>
      </p:sp>
      <p:sp>
        <p:nvSpPr>
          <p:cNvPr id="7" name="TextBox 6"/>
          <p:cNvSpPr txBox="1"/>
          <p:nvPr/>
        </p:nvSpPr>
        <p:spPr>
          <a:xfrm>
            <a:off x="323528" y="5085184"/>
            <a:ext cx="5760640" cy="1384995"/>
          </a:xfrm>
          <a:prstGeom prst="rect">
            <a:avLst/>
          </a:prstGeom>
          <a:noFill/>
        </p:spPr>
        <p:txBody>
          <a:bodyPr wrap="square" rtlCol="0">
            <a:spAutoFit/>
          </a:bodyPr>
          <a:lstStyle/>
          <a:p>
            <a:r>
              <a:rPr lang="en-GB" sz="1400" dirty="0">
                <a:latin typeface="Arial" pitchFamily="34" charset="0"/>
                <a:cs typeface="Arial" pitchFamily="34" charset="0"/>
              </a:rPr>
              <a:t> </a:t>
            </a:r>
          </a:p>
          <a:p>
            <a:r>
              <a:rPr lang="en-GB" sz="1400" dirty="0">
                <a:latin typeface="+mj-lt"/>
                <a:cs typeface="Arial" pitchFamily="34" charset="0"/>
              </a:rPr>
              <a:t>To follow UK Data Service on Twitter:</a:t>
            </a:r>
          </a:p>
          <a:p>
            <a:r>
              <a:rPr lang="en-GB" sz="1400" dirty="0">
                <a:latin typeface="+mj-lt"/>
                <a:cs typeface="Arial" pitchFamily="34" charset="0"/>
              </a:rPr>
              <a:t>@UKDataService</a:t>
            </a:r>
          </a:p>
          <a:p>
            <a:endParaRPr lang="en-GB" sz="1400" dirty="0">
              <a:latin typeface="Arial" pitchFamily="34" charset="0"/>
              <a:cs typeface="Arial" pitchFamily="34" charset="0"/>
            </a:endParaRPr>
          </a:p>
          <a:p>
            <a:endParaRPr lang="en-GB" sz="1400" dirty="0">
              <a:latin typeface="Arial" pitchFamily="34" charset="0"/>
              <a:cs typeface="Arial" pitchFamily="34" charset="0"/>
            </a:endParaRPr>
          </a:p>
          <a:p>
            <a:endParaRPr lang="en-GB" sz="1400" dirty="0">
              <a:latin typeface="Arial" pitchFamily="34" charset="0"/>
              <a:cs typeface="Arial" pitchFamily="34" charset="0"/>
            </a:endParaRPr>
          </a:p>
        </p:txBody>
      </p:sp>
    </p:spTree>
    <p:extLst>
      <p:ext uri="{BB962C8B-B14F-4D97-AF65-F5344CB8AC3E}">
        <p14:creationId xmlns:p14="http://schemas.microsoft.com/office/powerpoint/2010/main" val="1638466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72A08-DF36-461A-9DA3-840557F6CD37}"/>
              </a:ext>
            </a:extLst>
          </p:cNvPr>
          <p:cNvSpPr>
            <a:spLocks noGrp="1"/>
          </p:cNvSpPr>
          <p:nvPr>
            <p:ph type="title"/>
          </p:nvPr>
        </p:nvSpPr>
        <p:spPr/>
        <p:txBody>
          <a:bodyPr/>
          <a:lstStyle/>
          <a:p>
            <a:r>
              <a:rPr lang="en-GB" b="1" dirty="0"/>
              <a:t>Criminal Justice System (England and Wales)</a:t>
            </a:r>
          </a:p>
        </p:txBody>
      </p:sp>
      <p:sp>
        <p:nvSpPr>
          <p:cNvPr id="3" name="Content Placeholder 2">
            <a:extLst>
              <a:ext uri="{FF2B5EF4-FFF2-40B4-BE49-F238E27FC236}">
                <a16:creationId xmlns:a16="http://schemas.microsoft.com/office/drawing/2014/main" id="{219CA8B2-9CBE-4F32-AB80-3F9AF3A789D4}"/>
              </a:ext>
            </a:extLst>
          </p:cNvPr>
          <p:cNvSpPr>
            <a:spLocks noGrp="1"/>
          </p:cNvSpPr>
          <p:nvPr>
            <p:ph idx="1"/>
          </p:nvPr>
        </p:nvSpPr>
        <p:spPr/>
        <p:txBody>
          <a:bodyPr>
            <a:normAutofit/>
          </a:bodyPr>
          <a:lstStyle/>
          <a:p>
            <a:r>
              <a:rPr lang="en-GB" sz="2400" dirty="0"/>
              <a:t>Police</a:t>
            </a:r>
          </a:p>
          <a:p>
            <a:r>
              <a:rPr lang="en-GB" sz="2400" dirty="0"/>
              <a:t>The Crown Prosecution Service (43 police forces E&amp;W)</a:t>
            </a:r>
          </a:p>
          <a:p>
            <a:r>
              <a:rPr lang="en-GB" sz="2400" dirty="0"/>
              <a:t>The courts, HM Courts &amp; Tribunals Service (HMCTS)</a:t>
            </a:r>
          </a:p>
          <a:p>
            <a:r>
              <a:rPr lang="en-GB" sz="2400" dirty="0"/>
              <a:t>The Ministry of Justice</a:t>
            </a:r>
          </a:p>
          <a:p>
            <a:r>
              <a:rPr lang="en-GB" sz="2400" dirty="0"/>
              <a:t>The Home Office</a:t>
            </a:r>
          </a:p>
          <a:p>
            <a:r>
              <a:rPr lang="en-GB" sz="2400" dirty="0"/>
              <a:t>The Attorney General Office</a:t>
            </a:r>
          </a:p>
          <a:p>
            <a:r>
              <a:rPr lang="en-GB" sz="2400" dirty="0"/>
              <a:t>Her Majesty’s Prison &amp; Probation Service</a:t>
            </a:r>
          </a:p>
          <a:p>
            <a:r>
              <a:rPr lang="en-GB" sz="2400" dirty="0"/>
              <a:t>The Crown Prosecution Service  &amp; </a:t>
            </a:r>
          </a:p>
          <a:p>
            <a:r>
              <a:rPr lang="en-GB" sz="2400" dirty="0"/>
              <a:t>Her Majesty’s Crown Prosecution Service Inspectorate (HMCPSI)</a:t>
            </a:r>
          </a:p>
        </p:txBody>
      </p:sp>
    </p:spTree>
    <p:extLst>
      <p:ext uri="{BB962C8B-B14F-4D97-AF65-F5344CB8AC3E}">
        <p14:creationId xmlns:p14="http://schemas.microsoft.com/office/powerpoint/2010/main" val="3688097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AADC1-8F84-4C8C-A306-0948AB473566}"/>
              </a:ext>
            </a:extLst>
          </p:cNvPr>
          <p:cNvSpPr>
            <a:spLocks noGrp="1"/>
          </p:cNvSpPr>
          <p:nvPr>
            <p:ph type="title"/>
          </p:nvPr>
        </p:nvSpPr>
        <p:spPr/>
        <p:txBody>
          <a:bodyPr/>
          <a:lstStyle/>
          <a:p>
            <a:r>
              <a:rPr lang="en-GB" b="1" dirty="0"/>
              <a:t>Confidence and the Effectiveness of the  CJS</a:t>
            </a:r>
          </a:p>
        </p:txBody>
      </p:sp>
      <p:sp>
        <p:nvSpPr>
          <p:cNvPr id="3" name="Content Placeholder 2">
            <a:extLst>
              <a:ext uri="{FF2B5EF4-FFF2-40B4-BE49-F238E27FC236}">
                <a16:creationId xmlns:a16="http://schemas.microsoft.com/office/drawing/2014/main" id="{3C59CF4E-7869-4817-A010-8FD295E4BA53}"/>
              </a:ext>
            </a:extLst>
          </p:cNvPr>
          <p:cNvSpPr>
            <a:spLocks noGrp="1"/>
          </p:cNvSpPr>
          <p:nvPr>
            <p:ph idx="1"/>
          </p:nvPr>
        </p:nvSpPr>
        <p:spPr/>
        <p:txBody>
          <a:bodyPr>
            <a:normAutofit/>
          </a:bodyPr>
          <a:lstStyle/>
          <a:p>
            <a:r>
              <a:rPr lang="en-GB" sz="2000" dirty="0"/>
              <a:t>Effective justice systems protect the rights of all citizens against infringement of the law by others, including by powerful parties and governments (OECD, 2017).</a:t>
            </a:r>
          </a:p>
          <a:p>
            <a:pPr marL="0" indent="0">
              <a:buNone/>
            </a:pPr>
            <a:endParaRPr lang="en-GB" dirty="0"/>
          </a:p>
          <a:p>
            <a:r>
              <a:rPr lang="en-GB" sz="2000" dirty="0"/>
              <a:t>Trust and fairness also associated with confidence</a:t>
            </a:r>
          </a:p>
          <a:p>
            <a:r>
              <a:rPr lang="en-GB" sz="2000" dirty="0"/>
              <a:t>Effectiveness may be perceived differently according to the different CJS agencies </a:t>
            </a:r>
          </a:p>
          <a:p>
            <a:pPr marL="342900" lvl="1" indent="0">
              <a:buNone/>
            </a:pPr>
            <a:r>
              <a:rPr lang="en-GB" sz="1800" dirty="0"/>
              <a:t>-	Effectiveness of the Courts</a:t>
            </a:r>
          </a:p>
          <a:p>
            <a:pPr marL="342900" lvl="1" indent="0">
              <a:buNone/>
            </a:pPr>
            <a:r>
              <a:rPr lang="en-GB" sz="1800" dirty="0"/>
              <a:t>-	Effectiveness of prisons</a:t>
            </a:r>
          </a:p>
          <a:p>
            <a:pPr marL="342900" lvl="1" indent="0">
              <a:buNone/>
            </a:pPr>
            <a:r>
              <a:rPr lang="en-GB" sz="1800" dirty="0"/>
              <a:t>-	Effectiveness of the police</a:t>
            </a:r>
          </a:p>
          <a:p>
            <a:pPr marL="0" indent="0">
              <a:buNone/>
            </a:pPr>
            <a:endParaRPr lang="en-GB" dirty="0"/>
          </a:p>
          <a:p>
            <a:pPr marL="0" indent="0">
              <a:buNone/>
            </a:pPr>
            <a:r>
              <a:rPr lang="en-GB" sz="2000" dirty="0"/>
              <a:t>Confidence in the effectiveness and fairness of the CJS is mixed, and varies according to demographic factors, as well as the type of involvement. (Sentencing Council, 2019)</a:t>
            </a:r>
          </a:p>
          <a:p>
            <a:pPr marL="0" indent="0">
              <a:buNone/>
            </a:pPr>
            <a:endParaRPr lang="en-GB" dirty="0"/>
          </a:p>
          <a:p>
            <a:pPr marL="0" indent="0">
              <a:buNone/>
            </a:pPr>
            <a:endParaRPr lang="en-GB" dirty="0"/>
          </a:p>
        </p:txBody>
      </p:sp>
    </p:spTree>
    <p:extLst>
      <p:ext uri="{BB962C8B-B14F-4D97-AF65-F5344CB8AC3E}">
        <p14:creationId xmlns:p14="http://schemas.microsoft.com/office/powerpoint/2010/main" val="2872413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16417-89A7-4056-BC79-614BDC1ED34F}"/>
              </a:ext>
            </a:extLst>
          </p:cNvPr>
          <p:cNvSpPr>
            <a:spLocks noGrp="1"/>
          </p:cNvSpPr>
          <p:nvPr>
            <p:ph type="title"/>
          </p:nvPr>
        </p:nvSpPr>
        <p:spPr/>
        <p:txBody>
          <a:bodyPr/>
          <a:lstStyle/>
          <a:p>
            <a:r>
              <a:rPr lang="en-GB" b="1" dirty="0"/>
              <a:t>“Predictors” </a:t>
            </a:r>
          </a:p>
        </p:txBody>
      </p:sp>
      <p:sp>
        <p:nvSpPr>
          <p:cNvPr id="3" name="Content Placeholder 2">
            <a:extLst>
              <a:ext uri="{FF2B5EF4-FFF2-40B4-BE49-F238E27FC236}">
                <a16:creationId xmlns:a16="http://schemas.microsoft.com/office/drawing/2014/main" id="{634C21E2-8DE9-4D8F-867B-D41BC0DEF1C0}"/>
              </a:ext>
            </a:extLst>
          </p:cNvPr>
          <p:cNvSpPr>
            <a:spLocks noGrp="1"/>
          </p:cNvSpPr>
          <p:nvPr>
            <p:ph idx="1"/>
          </p:nvPr>
        </p:nvSpPr>
        <p:spPr/>
        <p:txBody>
          <a:bodyPr>
            <a:normAutofit/>
          </a:bodyPr>
          <a:lstStyle/>
          <a:p>
            <a:pPr marL="0" indent="0">
              <a:buNone/>
            </a:pPr>
            <a:r>
              <a:rPr lang="en-GB" sz="2400" b="1" dirty="0"/>
              <a:t>Involvement:</a:t>
            </a:r>
          </a:p>
          <a:p>
            <a:r>
              <a:rPr lang="en-GB" sz="2000" dirty="0"/>
              <a:t>Victims of crime or witnesses of certain types of crime were less likely to have confidence in the CJS than those who had not</a:t>
            </a:r>
          </a:p>
          <a:p>
            <a:r>
              <a:rPr lang="en-GB" sz="2000" dirty="0"/>
              <a:t>Those who reported having committed theft, vandalism or violence since the age of 16 were less likely to have confidence in the CJS than those who had not.</a:t>
            </a:r>
          </a:p>
          <a:p>
            <a:pPr marL="0" indent="0">
              <a:buNone/>
            </a:pPr>
            <a:endParaRPr lang="en-GB" sz="2400" dirty="0"/>
          </a:p>
          <a:p>
            <a:pPr marL="0" indent="0">
              <a:buNone/>
            </a:pPr>
            <a:r>
              <a:rPr lang="en-GB" sz="2400" b="1" dirty="0"/>
              <a:t>Demographics:</a:t>
            </a:r>
          </a:p>
          <a:p>
            <a:r>
              <a:rPr lang="en-GB" sz="2000" dirty="0"/>
              <a:t>Gender</a:t>
            </a:r>
          </a:p>
          <a:p>
            <a:r>
              <a:rPr lang="en-GB" sz="2000" dirty="0"/>
              <a:t>Age</a:t>
            </a:r>
          </a:p>
          <a:p>
            <a:r>
              <a:rPr lang="en-GB" sz="2000" dirty="0"/>
              <a:t>Ethnic group</a:t>
            </a:r>
          </a:p>
          <a:p>
            <a:r>
              <a:rPr lang="en-GB" sz="2000" dirty="0"/>
              <a:t>Income / level of neighbourhood deprivation </a:t>
            </a:r>
          </a:p>
          <a:p>
            <a:pPr marL="0" indent="0">
              <a:buNone/>
            </a:pPr>
            <a:endParaRPr lang="en-GB" dirty="0"/>
          </a:p>
          <a:p>
            <a:pPr marL="0" indent="0">
              <a:buNone/>
            </a:pPr>
            <a:endParaRPr lang="en-GB" dirty="0"/>
          </a:p>
        </p:txBody>
      </p:sp>
    </p:spTree>
    <p:extLst>
      <p:ext uri="{BB962C8B-B14F-4D97-AF65-F5344CB8AC3E}">
        <p14:creationId xmlns:p14="http://schemas.microsoft.com/office/powerpoint/2010/main" val="2777011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1A714-CE51-4485-8C52-58572FB5638D}"/>
              </a:ext>
            </a:extLst>
          </p:cNvPr>
          <p:cNvSpPr>
            <a:spLocks noGrp="1"/>
          </p:cNvSpPr>
          <p:nvPr>
            <p:ph type="title"/>
          </p:nvPr>
        </p:nvSpPr>
        <p:spPr/>
        <p:txBody>
          <a:bodyPr/>
          <a:lstStyle/>
          <a:p>
            <a:r>
              <a:rPr lang="en-GB" b="1" dirty="0"/>
              <a:t>Where to start?</a:t>
            </a:r>
          </a:p>
        </p:txBody>
      </p:sp>
      <p:sp>
        <p:nvSpPr>
          <p:cNvPr id="3" name="Content Placeholder 2">
            <a:extLst>
              <a:ext uri="{FF2B5EF4-FFF2-40B4-BE49-F238E27FC236}">
                <a16:creationId xmlns:a16="http://schemas.microsoft.com/office/drawing/2014/main" id="{92290817-FAF0-42BC-AAFE-42123917A2D3}"/>
              </a:ext>
            </a:extLst>
          </p:cNvPr>
          <p:cNvSpPr>
            <a:spLocks noGrp="1"/>
          </p:cNvSpPr>
          <p:nvPr>
            <p:ph idx="1"/>
          </p:nvPr>
        </p:nvSpPr>
        <p:spPr/>
        <p:txBody>
          <a:bodyPr/>
          <a:lstStyle/>
          <a:p>
            <a:pPr marL="0" lvl="1" indent="0">
              <a:buNone/>
            </a:pPr>
            <a:r>
              <a:rPr lang="en-GB" sz="2400" b="1" dirty="0"/>
              <a:t>Data: </a:t>
            </a:r>
          </a:p>
          <a:p>
            <a:pPr marL="0" lvl="1" indent="0">
              <a:buNone/>
            </a:pPr>
            <a:endParaRPr lang="en-GB" sz="2400" b="1" dirty="0"/>
          </a:p>
          <a:p>
            <a:pPr marL="0" lvl="1" indent="0">
              <a:buNone/>
            </a:pPr>
            <a:r>
              <a:rPr lang="en-GB" sz="2400" b="1" dirty="0"/>
              <a:t>- </a:t>
            </a:r>
            <a:r>
              <a:rPr lang="en-GB" sz="2400" dirty="0"/>
              <a:t>Quantitative, qualitative (not covering here)</a:t>
            </a:r>
          </a:p>
          <a:p>
            <a:pPr marL="0" lvl="1" indent="0">
              <a:buNone/>
            </a:pPr>
            <a:r>
              <a:rPr lang="en-GB" sz="2400" dirty="0"/>
              <a:t>- Collecting our own data (expensive, long process, ethics, cumbersome)</a:t>
            </a:r>
          </a:p>
          <a:p>
            <a:pPr marL="0" lvl="1" indent="0">
              <a:buNone/>
            </a:pPr>
            <a:r>
              <a:rPr lang="en-GB" sz="2400" dirty="0"/>
              <a:t>- Using secondary data : CSEW, SCJS, etc</a:t>
            </a:r>
          </a:p>
          <a:p>
            <a:pPr marL="0" lvl="1" indent="0">
              <a:buNone/>
            </a:pPr>
            <a:endParaRPr lang="en-GB" sz="1800" dirty="0"/>
          </a:p>
          <a:p>
            <a:pPr marL="0" lvl="1" indent="0">
              <a:buNone/>
            </a:pPr>
            <a:r>
              <a:rPr lang="en-GB" dirty="0"/>
              <a:t>	</a:t>
            </a:r>
          </a:p>
          <a:p>
            <a:pPr marL="0" indent="0">
              <a:buNone/>
            </a:pPr>
            <a:endParaRPr lang="en-GB" dirty="0"/>
          </a:p>
        </p:txBody>
      </p:sp>
      <p:pic>
        <p:nvPicPr>
          <p:cNvPr id="4" name="Picture 3">
            <a:extLst>
              <a:ext uri="{FF2B5EF4-FFF2-40B4-BE49-F238E27FC236}">
                <a16:creationId xmlns:a16="http://schemas.microsoft.com/office/drawing/2014/main" id="{56A26FF1-FCC9-4BFB-928C-9DAB09E4F899}"/>
              </a:ext>
            </a:extLst>
          </p:cNvPr>
          <p:cNvPicPr>
            <a:picLocks noChangeAspect="1"/>
          </p:cNvPicPr>
          <p:nvPr/>
        </p:nvPicPr>
        <p:blipFill>
          <a:blip r:embed="rId2"/>
          <a:stretch>
            <a:fillRect/>
          </a:stretch>
        </p:blipFill>
        <p:spPr>
          <a:xfrm>
            <a:off x="5220071" y="297903"/>
            <a:ext cx="3378425" cy="1143000"/>
          </a:xfrm>
          <a:prstGeom prst="rect">
            <a:avLst/>
          </a:prstGeom>
        </p:spPr>
      </p:pic>
    </p:spTree>
    <p:extLst>
      <p:ext uri="{BB962C8B-B14F-4D97-AF65-F5344CB8AC3E}">
        <p14:creationId xmlns:p14="http://schemas.microsoft.com/office/powerpoint/2010/main" val="4261561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1A714-CE51-4485-8C52-58572FB5638D}"/>
              </a:ext>
            </a:extLst>
          </p:cNvPr>
          <p:cNvSpPr>
            <a:spLocks noGrp="1"/>
          </p:cNvSpPr>
          <p:nvPr>
            <p:ph type="title"/>
          </p:nvPr>
        </p:nvSpPr>
        <p:spPr/>
        <p:txBody>
          <a:bodyPr/>
          <a:lstStyle/>
          <a:p>
            <a:r>
              <a:rPr lang="en-GB" b="1" dirty="0"/>
              <a:t>How to start?</a:t>
            </a:r>
          </a:p>
        </p:txBody>
      </p:sp>
      <p:sp>
        <p:nvSpPr>
          <p:cNvPr id="3" name="Content Placeholder 2">
            <a:extLst>
              <a:ext uri="{FF2B5EF4-FFF2-40B4-BE49-F238E27FC236}">
                <a16:creationId xmlns:a16="http://schemas.microsoft.com/office/drawing/2014/main" id="{92290817-FAF0-42BC-AAFE-42123917A2D3}"/>
              </a:ext>
            </a:extLst>
          </p:cNvPr>
          <p:cNvSpPr>
            <a:spLocks noGrp="1"/>
          </p:cNvSpPr>
          <p:nvPr>
            <p:ph idx="1"/>
          </p:nvPr>
        </p:nvSpPr>
        <p:spPr/>
        <p:txBody>
          <a:bodyPr/>
          <a:lstStyle/>
          <a:p>
            <a:pPr marL="0" lvl="1" indent="0">
              <a:buNone/>
            </a:pPr>
            <a:r>
              <a:rPr lang="en-GB" sz="2800" b="1" dirty="0"/>
              <a:t>Analytical model</a:t>
            </a:r>
          </a:p>
          <a:p>
            <a:pPr marL="0" lvl="1" indent="0">
              <a:buNone/>
            </a:pPr>
            <a:endParaRPr lang="en-GB" sz="2800" b="1" dirty="0"/>
          </a:p>
          <a:p>
            <a:pPr marL="0" lvl="1" indent="0">
              <a:buNone/>
            </a:pPr>
            <a:r>
              <a:rPr lang="en-GB" sz="2800" dirty="0"/>
              <a:t>- Capture the complexity of the topic:</a:t>
            </a:r>
          </a:p>
          <a:p>
            <a:pPr marL="671512" lvl="2" indent="-285750"/>
            <a:r>
              <a:rPr lang="en-GB" sz="2400" dirty="0"/>
              <a:t>theory, literature review</a:t>
            </a:r>
          </a:p>
          <a:p>
            <a:pPr marL="0" lvl="1" indent="0">
              <a:buNone/>
            </a:pPr>
            <a:r>
              <a:rPr lang="en-GB" sz="2800" dirty="0"/>
              <a:t>- Capture the complexity of the data</a:t>
            </a:r>
          </a:p>
          <a:p>
            <a:pPr marL="671512" lvl="2" indent="-285750"/>
            <a:r>
              <a:rPr lang="en-GB" sz="2400" dirty="0"/>
              <a:t>Different type of variables (continuous, binary, nominal, etc)</a:t>
            </a:r>
          </a:p>
          <a:p>
            <a:pPr marL="671512" lvl="2" indent="-285750"/>
            <a:r>
              <a:rPr lang="en-GB" sz="2400" dirty="0"/>
              <a:t>Fact measures facts: Age, ethnic groups, etc.</a:t>
            </a:r>
          </a:p>
          <a:p>
            <a:pPr marL="671512" lvl="2" indent="-285750"/>
            <a:r>
              <a:rPr lang="en-GB" sz="2400" dirty="0"/>
              <a:t>Subjective measures: opinion, perceptions, believes, etc</a:t>
            </a:r>
          </a:p>
          <a:p>
            <a:pPr marL="0" lvl="1" indent="0">
              <a:buNone/>
            </a:pPr>
            <a:r>
              <a:rPr lang="en-GB" dirty="0"/>
              <a:t>	</a:t>
            </a:r>
          </a:p>
          <a:p>
            <a:pPr marL="0" indent="0">
              <a:buNone/>
            </a:pPr>
            <a:endParaRPr lang="en-GB" dirty="0"/>
          </a:p>
        </p:txBody>
      </p:sp>
      <p:pic>
        <p:nvPicPr>
          <p:cNvPr id="4" name="Picture 3">
            <a:extLst>
              <a:ext uri="{FF2B5EF4-FFF2-40B4-BE49-F238E27FC236}">
                <a16:creationId xmlns:a16="http://schemas.microsoft.com/office/drawing/2014/main" id="{080CA263-BFF7-4F4D-8118-704850703950}"/>
              </a:ext>
            </a:extLst>
          </p:cNvPr>
          <p:cNvPicPr>
            <a:picLocks noChangeAspect="1"/>
          </p:cNvPicPr>
          <p:nvPr/>
        </p:nvPicPr>
        <p:blipFill>
          <a:blip r:embed="rId2"/>
          <a:stretch>
            <a:fillRect/>
          </a:stretch>
        </p:blipFill>
        <p:spPr>
          <a:xfrm>
            <a:off x="5076056" y="288443"/>
            <a:ext cx="3384376" cy="1225571"/>
          </a:xfrm>
          <a:prstGeom prst="rect">
            <a:avLst/>
          </a:prstGeom>
        </p:spPr>
      </p:pic>
    </p:spTree>
    <p:extLst>
      <p:ext uri="{BB962C8B-B14F-4D97-AF65-F5344CB8AC3E}">
        <p14:creationId xmlns:p14="http://schemas.microsoft.com/office/powerpoint/2010/main" val="3318157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97E87-17C0-48EF-881C-C36595A8F1DA}"/>
              </a:ext>
            </a:extLst>
          </p:cNvPr>
          <p:cNvSpPr>
            <a:spLocks noGrp="1"/>
          </p:cNvSpPr>
          <p:nvPr>
            <p:ph type="title"/>
          </p:nvPr>
        </p:nvSpPr>
        <p:spPr/>
        <p:txBody>
          <a:bodyPr/>
          <a:lstStyle/>
          <a:p>
            <a:r>
              <a:rPr lang="en-GB" b="1" dirty="0"/>
              <a:t>Multiple Linear Regression: A practical application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AB3A63C-12FB-412A-A6D7-BCD48A5D0DEA}"/>
                  </a:ext>
                </a:extLst>
              </p:cNvPr>
              <p:cNvSpPr>
                <a:spLocks noGrp="1"/>
              </p:cNvSpPr>
              <p:nvPr>
                <p:ph idx="1"/>
              </p:nvPr>
            </p:nvSpPr>
            <p:spPr>
              <a:xfrm>
                <a:off x="457200" y="1403648"/>
                <a:ext cx="8229600" cy="2817440"/>
              </a:xfrm>
            </p:spPr>
            <p:txBody>
              <a:bodyPr>
                <a:normAutofit/>
              </a:bodyPr>
              <a:lstStyle/>
              <a:p>
                <a:pPr marL="0" indent="0">
                  <a:buNone/>
                </a:pPr>
                <a:endParaRPr lang="en-GB" sz="2800" dirty="0"/>
              </a:p>
              <a:p>
                <a:pPr marL="0" indent="0">
                  <a:buNone/>
                </a:pPr>
                <a:r>
                  <a:rPr lang="en-GB" sz="2800" dirty="0"/>
                  <a:t>MLR models the </a:t>
                </a:r>
                <a:r>
                  <a:rPr lang="en-GB" sz="2800" b="1" dirty="0">
                    <a:solidFill>
                      <a:srgbClr val="00B050"/>
                    </a:solidFill>
                  </a:rPr>
                  <a:t>linear</a:t>
                </a:r>
                <a:r>
                  <a:rPr lang="en-GB" sz="2800" dirty="0"/>
                  <a:t> association between a </a:t>
                </a:r>
                <a:r>
                  <a:rPr lang="en-GB" sz="2800" b="1" dirty="0">
                    <a:solidFill>
                      <a:srgbClr val="00B050"/>
                    </a:solidFill>
                  </a:rPr>
                  <a:t>continuous</a:t>
                </a:r>
                <a:r>
                  <a:rPr lang="en-GB" sz="2800" dirty="0"/>
                  <a:t> dependent variable (also known as “outcome”) </a:t>
                </a:r>
                <a14:m>
                  <m:oMath xmlns:m="http://schemas.openxmlformats.org/officeDocument/2006/math">
                    <m:r>
                      <a:rPr lang="en-GB" sz="2800" b="1" i="1" smtClean="0">
                        <a:latin typeface="Cambria Math" panose="02040503050406030204" pitchFamily="18" charset="0"/>
                      </a:rPr>
                      <m:t>𝒚</m:t>
                    </m:r>
                  </m:oMath>
                </a14:m>
                <a:r>
                  <a:rPr lang="en-GB" sz="2800" dirty="0"/>
                  <a:t> and a set of </a:t>
                </a:r>
                <a:r>
                  <a:rPr lang="en-GB" sz="2800" b="1" dirty="0">
                    <a:solidFill>
                      <a:srgbClr val="00B050"/>
                    </a:solidFill>
                  </a:rPr>
                  <a:t>explanatory variables </a:t>
                </a:r>
                <a:r>
                  <a:rPr lang="en-GB" sz="2800" dirty="0"/>
                  <a:t>(also known as “predictors”) </a:t>
                </a:r>
                <a14:m>
                  <m:oMath xmlns:m="http://schemas.openxmlformats.org/officeDocument/2006/math">
                    <m:sSub>
                      <m:sSubPr>
                        <m:ctrlPr>
                          <a:rPr lang="en-GB" sz="2800" b="1" i="1" smtClean="0">
                            <a:latin typeface="Cambria Math" panose="02040503050406030204" pitchFamily="18" charset="0"/>
                          </a:rPr>
                        </m:ctrlPr>
                      </m:sSubPr>
                      <m:e>
                        <m:r>
                          <a:rPr lang="en-GB" sz="2800" b="1" i="1" smtClean="0">
                            <a:latin typeface="Cambria Math" panose="02040503050406030204" pitchFamily="18" charset="0"/>
                          </a:rPr>
                          <m:t>𝒙</m:t>
                        </m:r>
                      </m:e>
                      <m:sub>
                        <m:r>
                          <a:rPr lang="en-GB" sz="2800" b="1" i="1" smtClean="0">
                            <a:latin typeface="Cambria Math" panose="02040503050406030204" pitchFamily="18" charset="0"/>
                          </a:rPr>
                          <m:t>𝟏</m:t>
                        </m:r>
                      </m:sub>
                    </m:sSub>
                    <m:r>
                      <a:rPr lang="en-GB" sz="2800" b="1" i="1" smtClean="0">
                        <a:latin typeface="Cambria Math" panose="02040503050406030204" pitchFamily="18" charset="0"/>
                      </a:rPr>
                      <m:t>, </m:t>
                    </m:r>
                    <m:sSub>
                      <m:sSubPr>
                        <m:ctrlPr>
                          <a:rPr lang="en-GB" sz="2800" b="1" i="1" smtClean="0">
                            <a:latin typeface="Cambria Math" panose="02040503050406030204" pitchFamily="18" charset="0"/>
                          </a:rPr>
                        </m:ctrlPr>
                      </m:sSubPr>
                      <m:e>
                        <m:r>
                          <a:rPr lang="en-GB" sz="2800" b="1" i="1" smtClean="0">
                            <a:latin typeface="Cambria Math" panose="02040503050406030204" pitchFamily="18" charset="0"/>
                          </a:rPr>
                          <m:t>𝒙</m:t>
                        </m:r>
                      </m:e>
                      <m:sub>
                        <m:r>
                          <a:rPr lang="en-GB" sz="2800" b="1" i="1" smtClean="0">
                            <a:latin typeface="Cambria Math" panose="02040503050406030204" pitchFamily="18" charset="0"/>
                          </a:rPr>
                          <m:t>𝟐</m:t>
                        </m:r>
                      </m:sub>
                    </m:sSub>
                    <m:r>
                      <a:rPr lang="en-GB" sz="2800" b="1" i="1" smtClean="0">
                        <a:latin typeface="Cambria Math" panose="02040503050406030204" pitchFamily="18" charset="0"/>
                      </a:rPr>
                      <m:t>,</m:t>
                    </m:r>
                    <m:sSub>
                      <m:sSubPr>
                        <m:ctrlPr>
                          <a:rPr lang="en-GB" sz="2800" b="1" i="1" smtClean="0">
                            <a:latin typeface="Cambria Math" panose="02040503050406030204" pitchFamily="18" charset="0"/>
                          </a:rPr>
                        </m:ctrlPr>
                      </m:sSubPr>
                      <m:e>
                        <m:r>
                          <a:rPr lang="en-GB" sz="2800" b="1" i="1" smtClean="0">
                            <a:latin typeface="Cambria Math" panose="02040503050406030204" pitchFamily="18" charset="0"/>
                          </a:rPr>
                          <m:t>𝒙</m:t>
                        </m:r>
                      </m:e>
                      <m:sub>
                        <m:r>
                          <a:rPr lang="en-GB" sz="2800" b="1" i="1" smtClean="0">
                            <a:latin typeface="Cambria Math" panose="02040503050406030204" pitchFamily="18" charset="0"/>
                          </a:rPr>
                          <m:t>𝟑</m:t>
                        </m:r>
                      </m:sub>
                    </m:sSub>
                    <m:r>
                      <a:rPr lang="en-GB" sz="2800" b="1" i="1" smtClean="0">
                        <a:latin typeface="Cambria Math" panose="02040503050406030204" pitchFamily="18" charset="0"/>
                      </a:rPr>
                      <m:t>…</m:t>
                    </m:r>
                    <m:sSub>
                      <m:sSubPr>
                        <m:ctrlPr>
                          <a:rPr lang="en-GB" sz="2800" b="1" i="1" smtClean="0">
                            <a:latin typeface="Cambria Math" panose="02040503050406030204" pitchFamily="18" charset="0"/>
                          </a:rPr>
                        </m:ctrlPr>
                      </m:sSubPr>
                      <m:e>
                        <m:r>
                          <a:rPr lang="en-GB" sz="2800" b="1" i="1" smtClean="0">
                            <a:latin typeface="Cambria Math" panose="02040503050406030204" pitchFamily="18" charset="0"/>
                          </a:rPr>
                          <m:t>𝒙</m:t>
                        </m:r>
                      </m:e>
                      <m:sub>
                        <m:r>
                          <a:rPr lang="en-GB" sz="2800" b="1" i="1" smtClean="0">
                            <a:latin typeface="Cambria Math" panose="02040503050406030204" pitchFamily="18" charset="0"/>
                          </a:rPr>
                          <m:t>𝒏</m:t>
                        </m:r>
                      </m:sub>
                    </m:sSub>
                  </m:oMath>
                </a14:m>
                <a:r>
                  <a:rPr lang="en-GB" sz="2800" dirty="0"/>
                  <a:t>.</a:t>
                </a:r>
              </a:p>
              <a:p>
                <a:pPr marL="0" indent="0">
                  <a:buNone/>
                </a:pPr>
                <a:endParaRPr lang="en-GB" sz="2400" dirty="0"/>
              </a:p>
              <a:p>
                <a:pPr marL="0" indent="0">
                  <a:buNone/>
                </a:pPr>
                <a:endParaRPr lang="en-GB" sz="2400" dirty="0"/>
              </a:p>
            </p:txBody>
          </p:sp>
        </mc:Choice>
        <mc:Fallback xmlns="">
          <p:sp>
            <p:nvSpPr>
              <p:cNvPr id="3" name="Content Placeholder 2">
                <a:extLst>
                  <a:ext uri="{FF2B5EF4-FFF2-40B4-BE49-F238E27FC236}">
                    <a16:creationId xmlns:a16="http://schemas.microsoft.com/office/drawing/2014/main" id="{DAB3A63C-12FB-412A-A6D7-BCD48A5D0DEA}"/>
                  </a:ext>
                </a:extLst>
              </p:cNvPr>
              <p:cNvSpPr>
                <a:spLocks noGrp="1" noRot="1" noChangeAspect="1" noMove="1" noResize="1" noEditPoints="1" noAdjustHandles="1" noChangeArrowheads="1" noChangeShapeType="1" noTextEdit="1"/>
              </p:cNvSpPr>
              <p:nvPr>
                <p:ph idx="1"/>
              </p:nvPr>
            </p:nvSpPr>
            <p:spPr>
              <a:xfrm>
                <a:off x="457200" y="1403648"/>
                <a:ext cx="8229600" cy="2817440"/>
              </a:xfrm>
              <a:blipFill>
                <a:blip r:embed="rId3"/>
                <a:stretch>
                  <a:fillRect l="-148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74F08BF-CB7C-4E7F-80C6-B8D37FDEB1F4}"/>
                  </a:ext>
                </a:extLst>
              </p:cNvPr>
              <p:cNvSpPr txBox="1"/>
              <p:nvPr/>
            </p:nvSpPr>
            <p:spPr>
              <a:xfrm>
                <a:off x="925252" y="4253448"/>
                <a:ext cx="729349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𝑦</m:t>
                          </m:r>
                        </m:e>
                        <m:sub>
                          <m:r>
                            <a:rPr lang="en-GB" sz="2800" b="0" i="1" smtClean="0">
                              <a:latin typeface="Cambria Math" panose="02040503050406030204" pitchFamily="18" charset="0"/>
                            </a:rPr>
                            <m:t>𝑖</m:t>
                          </m:r>
                        </m:sub>
                      </m:sSub>
                      <m:r>
                        <a:rPr lang="en-GB" sz="2800" b="0" i="1" smtClean="0">
                          <a:latin typeface="Cambria Math" panose="02040503050406030204" pitchFamily="18" charset="0"/>
                        </a:rPr>
                        <m:t>=</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𝛽</m:t>
                          </m:r>
                        </m:e>
                        <m:sub>
                          <m:r>
                            <a:rPr lang="en-GB" sz="2800" b="0" i="1" smtClean="0">
                              <a:latin typeface="Cambria Math" panose="02040503050406030204" pitchFamily="18" charset="0"/>
                            </a:rPr>
                            <m:t>0</m:t>
                          </m:r>
                        </m:sub>
                      </m:sSub>
                      <m:r>
                        <a:rPr lang="en-GB" sz="2800" b="0" i="1" smtClean="0">
                          <a:latin typeface="Cambria Math" panose="02040503050406030204" pitchFamily="18" charset="0"/>
                        </a:rPr>
                        <m:t>+</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𝛽</m:t>
                          </m:r>
                        </m:e>
                        <m:sub>
                          <m:r>
                            <a:rPr lang="en-GB" sz="2800" b="0" i="1" smtClean="0">
                              <a:latin typeface="Cambria Math" panose="02040503050406030204" pitchFamily="18" charset="0"/>
                            </a:rPr>
                            <m:t>1</m:t>
                          </m:r>
                        </m:sub>
                      </m:sSub>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𝑥</m:t>
                          </m:r>
                        </m:e>
                        <m:sub>
                          <m:r>
                            <a:rPr lang="en-GB" sz="2800" b="0" i="1" smtClean="0">
                              <a:latin typeface="Cambria Math" panose="02040503050406030204" pitchFamily="18" charset="0"/>
                            </a:rPr>
                            <m:t>𝑖</m:t>
                          </m:r>
                          <m:r>
                            <a:rPr lang="en-GB" sz="2800" b="0" i="1" smtClean="0">
                              <a:latin typeface="Cambria Math" panose="02040503050406030204" pitchFamily="18" charset="0"/>
                            </a:rPr>
                            <m:t>1</m:t>
                          </m:r>
                        </m:sub>
                      </m:sSub>
                      <m:r>
                        <a:rPr lang="en-GB" sz="2800" b="0" i="1" smtClean="0">
                          <a:latin typeface="Cambria Math" panose="02040503050406030204" pitchFamily="18" charset="0"/>
                        </a:rPr>
                        <m:t>+…+</m:t>
                      </m:r>
                      <m:sSub>
                        <m:sSubPr>
                          <m:ctrlPr>
                            <a:rPr lang="en-GB" sz="2800" i="1">
                              <a:latin typeface="Cambria Math" panose="02040503050406030204" pitchFamily="18" charset="0"/>
                            </a:rPr>
                          </m:ctrlPr>
                        </m:sSubPr>
                        <m:e>
                          <m:r>
                            <a:rPr lang="en-GB" sz="2800" i="1">
                              <a:latin typeface="Cambria Math" panose="02040503050406030204" pitchFamily="18" charset="0"/>
                            </a:rPr>
                            <m:t>𝛽</m:t>
                          </m:r>
                        </m:e>
                        <m:sub>
                          <m:r>
                            <a:rPr lang="en-GB" sz="2800" i="1">
                              <a:latin typeface="Cambria Math" panose="02040503050406030204" pitchFamily="18" charset="0"/>
                            </a:rPr>
                            <m:t>𝑛</m:t>
                          </m:r>
                          <m:r>
                            <a:rPr lang="en-GB" sz="2800" b="0" i="1" smtClean="0">
                              <a:latin typeface="Cambria Math" panose="02040503050406030204" pitchFamily="18" charset="0"/>
                            </a:rPr>
                            <m:t> </m:t>
                          </m:r>
                        </m:sub>
                      </m:sSub>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𝑥</m:t>
                          </m:r>
                        </m:e>
                        <m:sub>
                          <m:r>
                            <a:rPr lang="en-GB" sz="2800" b="0" i="1" smtClean="0">
                              <a:latin typeface="Cambria Math" panose="02040503050406030204" pitchFamily="18" charset="0"/>
                            </a:rPr>
                            <m:t>𝑖𝑛</m:t>
                          </m:r>
                        </m:sub>
                      </m:sSub>
                      <m:r>
                        <a:rPr lang="en-GB" sz="2800" b="0" i="1" smtClean="0">
                          <a:latin typeface="Cambria Math" panose="02040503050406030204" pitchFamily="18" charset="0"/>
                        </a:rPr>
                        <m:t>+</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𝑒</m:t>
                          </m:r>
                        </m:e>
                        <m:sub>
                          <m:r>
                            <a:rPr lang="en-GB" sz="2800" b="0" i="1" smtClean="0">
                              <a:latin typeface="Cambria Math" panose="02040503050406030204" pitchFamily="18" charset="0"/>
                            </a:rPr>
                            <m:t>𝑖</m:t>
                          </m:r>
                        </m:sub>
                      </m:sSub>
                    </m:oMath>
                  </m:oMathPara>
                </a14:m>
                <a:endParaRPr lang="en-GB" sz="2800" b="0" dirty="0"/>
              </a:p>
            </p:txBody>
          </p:sp>
        </mc:Choice>
        <mc:Fallback xmlns="">
          <p:sp>
            <p:nvSpPr>
              <p:cNvPr id="4" name="TextBox 3">
                <a:extLst>
                  <a:ext uri="{FF2B5EF4-FFF2-40B4-BE49-F238E27FC236}">
                    <a16:creationId xmlns:a16="http://schemas.microsoft.com/office/drawing/2014/main" id="{574F08BF-CB7C-4E7F-80C6-B8D37FDEB1F4}"/>
                  </a:ext>
                </a:extLst>
              </p:cNvPr>
              <p:cNvSpPr txBox="1">
                <a:spLocks noRot="1" noChangeAspect="1" noMove="1" noResize="1" noEditPoints="1" noAdjustHandles="1" noChangeArrowheads="1" noChangeShapeType="1" noTextEdit="1"/>
              </p:cNvSpPr>
              <p:nvPr/>
            </p:nvSpPr>
            <p:spPr>
              <a:xfrm>
                <a:off x="925252" y="4253448"/>
                <a:ext cx="7293496" cy="430887"/>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81595E-8526-44C4-A203-9C2A453EFDCF}"/>
                  </a:ext>
                </a:extLst>
              </p:cNvPr>
              <p:cNvSpPr txBox="1"/>
              <p:nvPr/>
            </p:nvSpPr>
            <p:spPr>
              <a:xfrm>
                <a:off x="457200" y="5023817"/>
                <a:ext cx="4114800" cy="1477328"/>
              </a:xfrm>
              <a:prstGeom prst="rect">
                <a:avLst/>
              </a:prstGeom>
              <a:noFill/>
            </p:spPr>
            <p:txBody>
              <a:bodyPr wrap="square" rtlCol="0">
                <a:spAutoFit/>
              </a:bodyPr>
              <a:lstStyle/>
              <a:p>
                <a14:m>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oMath>
                </a14:m>
                <a:r>
                  <a:rPr lang="en-GB" dirty="0"/>
                  <a:t> = Outcome</a:t>
                </a:r>
              </a:p>
              <a:p>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0</m:t>
                        </m:r>
                      </m:sub>
                    </m:sSub>
                    <m:r>
                      <a:rPr lang="en-GB" i="1">
                        <a:latin typeface="Cambria Math" panose="02040503050406030204" pitchFamily="18" charset="0"/>
                      </a:rPr>
                      <m:t> </m:t>
                    </m:r>
                  </m:oMath>
                </a14:m>
                <a:r>
                  <a:rPr lang="en-GB" dirty="0"/>
                  <a:t>= Intercept</a:t>
                </a:r>
              </a:p>
              <a:p>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1</m:t>
                        </m:r>
                      </m:sub>
                    </m:sSub>
                  </m:oMath>
                </a14:m>
                <a:r>
                  <a:rPr lang="en-GB" dirty="0"/>
                  <a:t> = Slope (shows the effect of x on y)</a:t>
                </a:r>
              </a:p>
              <a:p>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𝑒</m:t>
                        </m:r>
                      </m:e>
                      <m:sub>
                        <m:r>
                          <a:rPr lang="en-GB" b="0" i="1" smtClean="0">
                            <a:latin typeface="Cambria Math" panose="02040503050406030204" pitchFamily="18" charset="0"/>
                          </a:rPr>
                          <m:t>𝑖</m:t>
                        </m:r>
                      </m:sub>
                    </m:sSub>
                  </m:oMath>
                </a14:m>
                <a:r>
                  <a:rPr lang="en-GB" dirty="0"/>
                  <a:t> = residual</a:t>
                </a:r>
              </a:p>
              <a:p>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1</m:t>
                        </m:r>
                      </m:sub>
                    </m:sSub>
                  </m:oMath>
                </a14:m>
                <a:r>
                  <a:rPr lang="en-GB" dirty="0"/>
                  <a:t> …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𝑛</m:t>
                        </m:r>
                      </m:sub>
                    </m:sSub>
                  </m:oMath>
                </a14:m>
                <a:r>
                  <a:rPr lang="en-GB" dirty="0"/>
                  <a:t> = explanatory variables</a:t>
                </a:r>
              </a:p>
            </p:txBody>
          </p:sp>
        </mc:Choice>
        <mc:Fallback xmlns="">
          <p:sp>
            <p:nvSpPr>
              <p:cNvPr id="5" name="TextBox 4">
                <a:extLst>
                  <a:ext uri="{FF2B5EF4-FFF2-40B4-BE49-F238E27FC236}">
                    <a16:creationId xmlns:a16="http://schemas.microsoft.com/office/drawing/2014/main" id="{7281595E-8526-44C4-A203-9C2A453EFDCF}"/>
                  </a:ext>
                </a:extLst>
              </p:cNvPr>
              <p:cNvSpPr txBox="1">
                <a:spLocks noRot="1" noChangeAspect="1" noMove="1" noResize="1" noEditPoints="1" noAdjustHandles="1" noChangeArrowheads="1" noChangeShapeType="1" noTextEdit="1"/>
              </p:cNvSpPr>
              <p:nvPr/>
            </p:nvSpPr>
            <p:spPr>
              <a:xfrm>
                <a:off x="457200" y="5023817"/>
                <a:ext cx="4114800" cy="1477328"/>
              </a:xfrm>
              <a:prstGeom prst="rect">
                <a:avLst/>
              </a:prstGeom>
              <a:blipFill>
                <a:blip r:embed="rId5"/>
                <a:stretch>
                  <a:fillRect l="-444" t="-2066" b="-5785"/>
                </a:stretch>
              </a:blipFill>
            </p:spPr>
            <p:txBody>
              <a:bodyPr/>
              <a:lstStyle/>
              <a:p>
                <a:r>
                  <a:rPr lang="en-GB">
                    <a:noFill/>
                  </a:rPr>
                  <a:t> </a:t>
                </a:r>
              </a:p>
            </p:txBody>
          </p:sp>
        </mc:Fallback>
      </mc:AlternateContent>
    </p:spTree>
    <p:extLst>
      <p:ext uri="{BB962C8B-B14F-4D97-AF65-F5344CB8AC3E}">
        <p14:creationId xmlns:p14="http://schemas.microsoft.com/office/powerpoint/2010/main" val="1027670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133BF-DA2E-48A3-8211-0AB89DDFA401}"/>
              </a:ext>
            </a:extLst>
          </p:cNvPr>
          <p:cNvSpPr>
            <a:spLocks noGrp="1"/>
          </p:cNvSpPr>
          <p:nvPr>
            <p:ph type="title"/>
          </p:nvPr>
        </p:nvSpPr>
        <p:spPr/>
        <p:txBody>
          <a:bodyPr/>
          <a:lstStyle/>
          <a:p>
            <a:r>
              <a:rPr lang="en-GB" b="1" dirty="0"/>
              <a:t>Multiple Linear Regression: A practical application</a:t>
            </a:r>
            <a:endParaRPr lang="en-GB" dirty="0"/>
          </a:p>
        </p:txBody>
      </p:sp>
      <p:sp>
        <p:nvSpPr>
          <p:cNvPr id="3" name="Content Placeholder 2">
            <a:extLst>
              <a:ext uri="{FF2B5EF4-FFF2-40B4-BE49-F238E27FC236}">
                <a16:creationId xmlns:a16="http://schemas.microsoft.com/office/drawing/2014/main" id="{B7426E62-2B54-4818-98A6-FA3D19A69953}"/>
              </a:ext>
            </a:extLst>
          </p:cNvPr>
          <p:cNvSpPr>
            <a:spLocks noGrp="1"/>
          </p:cNvSpPr>
          <p:nvPr>
            <p:ph idx="1"/>
          </p:nvPr>
        </p:nvSpPr>
        <p:spPr>
          <a:xfrm>
            <a:off x="285225" y="1988840"/>
            <a:ext cx="8229600" cy="3600400"/>
          </a:xfrm>
        </p:spPr>
        <p:txBody>
          <a:bodyPr>
            <a:normAutofit lnSpcReduction="10000"/>
          </a:bodyPr>
          <a:lstStyle/>
          <a:p>
            <a:pPr marL="0" indent="0">
              <a:buNone/>
            </a:pPr>
            <a:r>
              <a:rPr lang="en-GB" sz="2400" dirty="0"/>
              <a:t>This analysis </a:t>
            </a:r>
            <a:r>
              <a:rPr lang="en-GB" sz="2400" b="1" dirty="0">
                <a:solidFill>
                  <a:srgbClr val="00B050"/>
                </a:solidFill>
              </a:rPr>
              <a:t>does not </a:t>
            </a:r>
            <a:r>
              <a:rPr lang="en-GB" sz="2400" dirty="0"/>
              <a:t>allow us to make</a:t>
            </a:r>
            <a:r>
              <a:rPr lang="en-GB" sz="2400" b="1" dirty="0">
                <a:solidFill>
                  <a:srgbClr val="00B050"/>
                </a:solidFill>
              </a:rPr>
              <a:t> causal inferences</a:t>
            </a:r>
            <a:r>
              <a:rPr lang="en-GB" sz="2400" dirty="0"/>
              <a:t>, but it does allow us to investigate how a set of explanatory variables </a:t>
            </a:r>
            <a:r>
              <a:rPr lang="en-GB" sz="2400" b="1" dirty="0">
                <a:solidFill>
                  <a:srgbClr val="00B050"/>
                </a:solidFill>
              </a:rPr>
              <a:t>is associated </a:t>
            </a:r>
            <a:r>
              <a:rPr lang="en-GB" sz="2400" dirty="0"/>
              <a:t>with a dependent variable of interest.</a:t>
            </a:r>
          </a:p>
          <a:p>
            <a:pPr marL="0" indent="0">
              <a:buNone/>
            </a:pPr>
            <a:endParaRPr lang="en-GB" sz="2400" dirty="0"/>
          </a:p>
          <a:p>
            <a:pPr marL="0" indent="0">
              <a:buNone/>
            </a:pPr>
            <a:r>
              <a:rPr lang="en-GB" sz="2400" b="1" dirty="0"/>
              <a:t>Examples</a:t>
            </a:r>
          </a:p>
          <a:p>
            <a:pPr marL="0" indent="0">
              <a:buNone/>
            </a:pPr>
            <a:endParaRPr lang="en-GB" sz="2400" dirty="0"/>
          </a:p>
          <a:p>
            <a:r>
              <a:rPr lang="en-GB" sz="2400" dirty="0"/>
              <a:t>Estimate students’ performance</a:t>
            </a:r>
          </a:p>
          <a:p>
            <a:r>
              <a:rPr lang="en-GB" sz="2400" dirty="0"/>
              <a:t>Estimate the confidence in the police</a:t>
            </a:r>
          </a:p>
          <a:p>
            <a:pPr marL="0" indent="0">
              <a:buNone/>
            </a:pPr>
            <a:endParaRPr lang="en-GB" sz="2400" dirty="0"/>
          </a:p>
        </p:txBody>
      </p:sp>
    </p:spTree>
    <p:extLst>
      <p:ext uri="{BB962C8B-B14F-4D97-AF65-F5344CB8AC3E}">
        <p14:creationId xmlns:p14="http://schemas.microsoft.com/office/powerpoint/2010/main" val="1877130274"/>
      </p:ext>
    </p:extLst>
  </p:cSld>
  <p:clrMapOvr>
    <a:masterClrMapping/>
  </p:clrMapOvr>
</p:sld>
</file>

<file path=ppt/theme/theme1.xml><?xml version="1.0" encoding="utf-8"?>
<a:theme xmlns:a="http://schemas.openxmlformats.org/drawingml/2006/main" name="UKDS_UKD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UKDS-PPT">
      <a:majorFont>
        <a:latin typeface="Museo 500"/>
        <a:ea typeface=""/>
        <a:cs typeface=""/>
      </a:majorFont>
      <a:minorFont>
        <a:latin typeface="Museo Sans 500"/>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EA33AB7F-3AF2-4A92-BC4D-CA763E3DBF3C}" vid="{99DD1193-940B-4805-AE9D-933ABA50BE81}"/>
    </a:ext>
  </a:extLst>
</a:theme>
</file>

<file path=ppt/theme/theme2.xml><?xml version="1.0" encoding="utf-8"?>
<a:theme xmlns:a="http://schemas.openxmlformats.org/drawingml/2006/main" name="1_UKDS_UKD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UKDS-PPT">
      <a:majorFont>
        <a:latin typeface="Museo 500"/>
        <a:ea typeface=""/>
        <a:cs typeface=""/>
      </a:majorFont>
      <a:minorFont>
        <a:latin typeface="Museo Sans 500"/>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EA33AB7F-3AF2-4A92-BC4D-CA763E3DBF3C}" vid="{99DD1193-940B-4805-AE9D-933ABA50BE8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2D5F373B85FCF47AAFC80BC7D80700A" ma:contentTypeVersion="11" ma:contentTypeDescription="Create a new document." ma:contentTypeScope="" ma:versionID="156fb0201291918cd612c61fe708e4de">
  <xsd:schema xmlns:xsd="http://www.w3.org/2001/XMLSchema" xmlns:xs="http://www.w3.org/2001/XMLSchema" xmlns:p="http://schemas.microsoft.com/office/2006/metadata/properties" xmlns:ns2="28b91107-4a81-451c-84f7-f52706813e27" xmlns:ns3="1d2e6339-9963-4444-b0f2-be5dad007de0" targetNamespace="http://schemas.microsoft.com/office/2006/metadata/properties" ma:root="true" ma:fieldsID="eb4fd699257ab3e12cdf25f784c7243b" ns2:_="" ns3:_="">
    <xsd:import namespace="28b91107-4a81-451c-84f7-f52706813e27"/>
    <xsd:import namespace="1d2e6339-9963-4444-b0f2-be5dad007de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b91107-4a81-451c-84f7-f52706813e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d2e6339-9963-4444-b0f2-be5dad007de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E9A7B4-0E93-4807-A138-EEF18B6CFFE3}"/>
</file>

<file path=customXml/itemProps2.xml><?xml version="1.0" encoding="utf-8"?>
<ds:datastoreItem xmlns:ds="http://schemas.openxmlformats.org/officeDocument/2006/customXml" ds:itemID="{333CA2C2-E48F-4A5E-8C56-BB1A507CDE73}"/>
</file>

<file path=customXml/itemProps3.xml><?xml version="1.0" encoding="utf-8"?>
<ds:datastoreItem xmlns:ds="http://schemas.openxmlformats.org/officeDocument/2006/customXml" ds:itemID="{CF838304-AE51-4AD0-9F6F-E117F0E25814}"/>
</file>

<file path=docProps/app.xml><?xml version="1.0" encoding="utf-8"?>
<Properties xmlns="http://schemas.openxmlformats.org/officeDocument/2006/extended-properties" xmlns:vt="http://schemas.openxmlformats.org/officeDocument/2006/docPropsVTypes">
  <Template/>
  <TotalTime>10664</TotalTime>
  <Words>1504</Words>
  <Application>Microsoft Office PowerPoint</Application>
  <PresentationFormat>On-screen Show (4:3)</PresentationFormat>
  <Paragraphs>201</Paragraphs>
  <Slides>21</Slides>
  <Notes>10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21</vt:i4>
      </vt:variant>
    </vt:vector>
  </HeadingPairs>
  <TitlesOfParts>
    <vt:vector size="28" baseType="lpstr">
      <vt:lpstr>Museo 500</vt:lpstr>
      <vt:lpstr>Museo Sans 500</vt:lpstr>
      <vt:lpstr>Arial</vt:lpstr>
      <vt:lpstr>Cambria Math</vt:lpstr>
      <vt:lpstr>Calibri</vt:lpstr>
      <vt:lpstr>UKDS_UKDA</vt:lpstr>
      <vt:lpstr>1_UKDS_UKDA</vt:lpstr>
      <vt:lpstr>Analysing perception of the effectiveness of the Criminal Justice System using CSEW</vt:lpstr>
      <vt:lpstr>It all start with a question</vt:lpstr>
      <vt:lpstr>Criminal Justice System (England and Wales)</vt:lpstr>
      <vt:lpstr>Confidence and the Effectiveness of the  CJS</vt:lpstr>
      <vt:lpstr>“Predictors” </vt:lpstr>
      <vt:lpstr>Where to start?</vt:lpstr>
      <vt:lpstr>How to start?</vt:lpstr>
      <vt:lpstr>Multiple Linear Regression: A practical application</vt:lpstr>
      <vt:lpstr>Multiple Linear Regression: A practical application</vt:lpstr>
      <vt:lpstr>Brief: Simple Linear regression</vt:lpstr>
      <vt:lpstr>Predicting dragons’ weight given height</vt:lpstr>
      <vt:lpstr>Predicting dragons’ weight given heights</vt:lpstr>
      <vt:lpstr>Predicting dragons’ weight given height and pattern</vt:lpstr>
      <vt:lpstr>Predicting dragons’ weight given height and pattern</vt:lpstr>
      <vt:lpstr>Predicting dragons’ weight given height and pattern</vt:lpstr>
      <vt:lpstr>Assumptions: Normality of the residuals</vt:lpstr>
      <vt:lpstr>MLR Assumptions: Equality of variance</vt:lpstr>
      <vt:lpstr>Multiple Linear Regression</vt:lpstr>
      <vt:lpstr>Your turn using the CSEW teaching data set</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Oliver Parkes</dc:creator>
  <cp:lastModifiedBy>Ana Morales</cp:lastModifiedBy>
  <cp:revision>179</cp:revision>
  <cp:lastPrinted>2019-09-03T15:09:58Z</cp:lastPrinted>
  <dcterms:created xsi:type="dcterms:W3CDTF">2018-09-28T14:14:24Z</dcterms:created>
  <dcterms:modified xsi:type="dcterms:W3CDTF">2020-02-03T09:49:14Z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0x01010082D5F373B85FCF47AAFC80BC7D80700A</vt:lpwstr>
  </property>
</Properties>
</file>